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29" r:id="rId2"/>
    <p:sldId id="257" r:id="rId3"/>
    <p:sldId id="273" r:id="rId4"/>
    <p:sldId id="333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4" r:id="rId13"/>
    <p:sldId id="345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5" r:id="rId22"/>
    <p:sldId id="356" r:id="rId23"/>
    <p:sldId id="357" r:id="rId24"/>
    <p:sldId id="365" r:id="rId25"/>
    <p:sldId id="372" r:id="rId26"/>
    <p:sldId id="366" r:id="rId27"/>
    <p:sldId id="367" r:id="rId28"/>
    <p:sldId id="368" r:id="rId29"/>
    <p:sldId id="370" r:id="rId30"/>
    <p:sldId id="373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74" r:id="rId39"/>
    <p:sldId id="389" r:id="rId40"/>
    <p:sldId id="386" r:id="rId41"/>
    <p:sldId id="381" r:id="rId42"/>
    <p:sldId id="383" r:id="rId43"/>
    <p:sldId id="384" r:id="rId44"/>
    <p:sldId id="385" r:id="rId45"/>
    <p:sldId id="380" r:id="rId46"/>
    <p:sldId id="382" r:id="rId47"/>
    <p:sldId id="375" r:id="rId48"/>
    <p:sldId id="392" r:id="rId49"/>
    <p:sldId id="391" r:id="rId50"/>
    <p:sldId id="376" r:id="rId51"/>
    <p:sldId id="390" r:id="rId52"/>
    <p:sldId id="377" r:id="rId53"/>
    <p:sldId id="387" r:id="rId54"/>
    <p:sldId id="378" r:id="rId55"/>
    <p:sldId id="388" r:id="rId56"/>
    <p:sldId id="379" r:id="rId57"/>
    <p:sldId id="330" r:id="rId58"/>
    <p:sldId id="33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7"/>
    <a:srgbClr val="1E1E1E"/>
    <a:srgbClr val="5F2D9A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1" autoAdjust="0"/>
    <p:restoredTop sz="84778" autoAdjust="0"/>
  </p:normalViewPr>
  <p:slideViewPr>
    <p:cSldViewPr snapToGrid="0">
      <p:cViewPr varScale="1">
        <p:scale>
          <a:sx n="75" d="100"/>
          <a:sy n="75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settings-sync-with-vs-code-c3d4f12698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51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3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8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2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2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3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2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7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3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69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71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4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68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26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91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76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0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 3.10.6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다운로드 받기 위해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위 화면에서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"Python 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또는 그 오른쪽에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"Download"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클릭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여기에서 각자 컴퓨팅 환경에 맞는 파일을 다운로드 하면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1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8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왼쪽의 플러그인 창에서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 runner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검색해서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톱니바튀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버튼을 누른 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Extension Settings (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확장설정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선택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5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중간 쯤에 있는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Code-runner : Run In Terminal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체크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00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62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5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72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70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2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77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4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중요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설치 시작 화면에서 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"Add Python 3.10 to PATH"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앞에 있는 체크박스를 클릭한 다음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, "Customize installation"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 클릭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04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36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74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78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18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5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9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11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5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22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3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경로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(Customize install location)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"C:\Python3.10.6"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수정한 다음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"Install"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설치를 시작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70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3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37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95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63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9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91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8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설치가 완료되면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Close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 프로그램을 종료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명령프롬프트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창을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--version"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입력 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Enter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Python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확인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6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OS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맞는 설치 프로그램 다운로드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안내페이지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en-US" altLang="ko-KR" b="0" i="0" u="none" strike="noStrike" dirty="0">
                <a:solidFill>
                  <a:srgbClr val="04BEB8"/>
                </a:solidFill>
                <a:effectLst/>
                <a:latin typeface="Noto Sans Demilight"/>
                <a:hlinkClick r:id="rId3"/>
              </a:rPr>
              <a:t>itnext.io/settings-sync-with-vs-code-c3d4f126989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1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다운로드한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설치파일을 실행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라이센스 관련 동의 체크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설치할 경로 확인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추가 작업 설정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바탕 화면에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아이콘을 만들기</a:t>
            </a:r>
            <a:b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두 번째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 번째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폴더나 파일을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바로 열 수 있도록 마우스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우클릭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메뉴에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열기를 표시해 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3)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기본 편집기로 사용하고 싶은 경우 체크하자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4) PATH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명령 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(CMD,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파워셀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입력하면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 바로 실행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737A0-5F53-579A-6C20-D10EACF5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2CAD6-6AB8-7318-583F-D0513A526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E0F01-15F0-5FCA-3CCC-B4FB6E58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1187-999A-4585-BF4C-D5B0C25B8953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E82C-6F90-6869-FCC2-DD54C36D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F7FF2-C3DD-B591-4D6C-E2FB2529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B66EFB-B982-B5E0-D06A-71E4CCF6C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B5853-7A27-8DD0-FE90-647BC449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2BC06-17EC-1C77-F899-286C43B8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14C5-D706-4B6B-B50A-5385CB92E051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DC6AB-8E1E-53A1-7056-EDC0189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D3236-74C4-DF4A-BC9C-666ECF97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3E2F6-AB1D-6C54-90E8-08668523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3032-71F6-868F-F9BD-250D3333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8F8B-5E35-E7FB-8CCA-224797D7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9EEC-9D6D-4CDF-B058-E40180976C94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6EECB-523A-1CE9-3EE6-ECDC0CFA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D14B4-F201-02EC-00A5-BC78908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669E8-FC65-96E7-09E5-ACF1A4B5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9B72-E4E9-6D91-79AB-2472034C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DEBFC-5A98-25D9-59FC-FD8E5A4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23ABD-CB29-491D-839A-BAC89DF76093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FE8E9-8C6F-4093-D692-DFABD561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19DF3-5E19-4D66-2CA4-8AAC6433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44DBE-4B78-5FF7-B289-73911359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9360B-3F7A-20EA-9E06-CAC7D8CF1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A7267B-039D-3A7E-37CA-DAF526129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734A6-C804-773D-283B-3286EBFD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DF3D-5C7C-4E89-8F3A-E67391246E5F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85B61-B8DE-D05A-7373-A34DB3E5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B110C-FD71-72BD-A39D-E3A5DD38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2FFF-D256-5CFB-3DED-9356F74C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3A190-C0AD-488A-3D28-683D70F0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D9470-6374-DE55-BF6D-1D802D2A6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C69268-C46E-30F8-91C5-1F290526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A31591-16AF-ED3E-C1EE-E8DEDDDB9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BCC1BB-D42B-D8E7-3301-6F854A2C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6EA2-0F2D-415F-B6C3-5B81BC4843D0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110173-6990-EB1F-0490-FF129AB9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3960FB-F2EF-09EE-2909-D9A5190D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D74-1661-EC07-6EC7-7BF81120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7132-A3F1-42AC-AAAC-B228FCAC0F02}" type="datetime1">
              <a:rPr lang="ko-KR" altLang="en-US" smtClean="0"/>
              <a:t>2022-11-18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38EA4-FB4A-486B-D067-7D2F1336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04378-8F2B-4B9B-94E1-62F1DC25549E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6ED3E-A6C7-8E1B-8279-8AE57A3A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98E-DB20-9BDA-206A-E8F2400E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5B6CF-AB49-CD55-B21A-F7D6A43C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C8700-964D-236D-16F0-34771E59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10ADA-71A8-27BB-2D0E-4B5263B1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E34-1797-4F8E-A292-32BCF9C90CDE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597BD-7DB2-9682-02EF-2D5960D1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45EA9-F4A5-6D97-8F86-3AC86CD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9CAB-9FF8-D8B3-A0CC-18E7A75A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8D7BCC-27D0-0A50-EB18-4D4E8C33B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46FAB-C925-8F4E-FB52-E65D8E697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76C25-6BE5-B6C0-DA3C-7BE8B1D2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70B9-BBFE-4408-B340-1068672F58B9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E6455-1DC2-44FF-A1A3-B4B64658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69BE-8F52-77F4-387E-0258FB9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가이드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ver1.0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 부트캠프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A9A5ACC-D629-16E0-F289-C08A3796E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4B0AC8-50D8-FF18-B590-07497A1B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6703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641192" y="3660757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697B73-DF08-6A26-EF64-47EB1B952C36}"/>
              </a:ext>
            </a:extLst>
          </p:cNvPr>
          <p:cNvGrpSpPr/>
          <p:nvPr/>
        </p:nvGrpSpPr>
        <p:grpSpPr>
          <a:xfrm>
            <a:off x="10727565" y="5773048"/>
            <a:ext cx="675378" cy="641979"/>
            <a:chOff x="1959327" y="5313425"/>
            <a:chExt cx="675378" cy="641979"/>
          </a:xfrm>
        </p:grpSpPr>
        <p:pic>
          <p:nvPicPr>
            <p:cNvPr id="2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47FD885-43B7-2B59-296A-BE32D287F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86CF9F-3871-C384-F240-FECE3695F1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3452EC-58D4-65AA-FF04-CBAB9EDFFAF7}"/>
              </a:ext>
            </a:extLst>
          </p:cNvPr>
          <p:cNvSpPr/>
          <p:nvPr/>
        </p:nvSpPr>
        <p:spPr>
          <a:xfrm>
            <a:off x="6437575" y="3271446"/>
            <a:ext cx="4289990" cy="134194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76014E-3BD3-6C21-C2AA-9147810CD6C5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41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0E28476-30E2-06FB-1E77-FD945399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58634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52A55-6789-2657-22AF-E8C5D9FEB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09804C-165B-E100-3D30-36F6B0B680BC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F7CBA3-1E9F-60A6-DAA4-B2F985E62320}"/>
              </a:ext>
            </a:extLst>
          </p:cNvPr>
          <p:cNvSpPr/>
          <p:nvPr/>
        </p:nvSpPr>
        <p:spPr>
          <a:xfrm>
            <a:off x="10208869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22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5955D52-53C4-C11F-6DE6-19296C7D3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>
          <a:xfrm>
            <a:off x="669127" y="2140601"/>
            <a:ext cx="8496300" cy="429492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www.oracle.com/java/technologies/javase-downloads.html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B1044B-A1C2-8AA4-AA51-564198242E11}"/>
              </a:ext>
            </a:extLst>
          </p:cNvPr>
          <p:cNvSpPr/>
          <p:nvPr/>
        </p:nvSpPr>
        <p:spPr>
          <a:xfrm>
            <a:off x="717717" y="5503721"/>
            <a:ext cx="8424850" cy="4402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99831F-10C3-97A1-589D-B21BF0A7A422}"/>
              </a:ext>
            </a:extLst>
          </p:cNvPr>
          <p:cNvSpPr txBox="1"/>
          <p:nvPr/>
        </p:nvSpPr>
        <p:spPr>
          <a:xfrm>
            <a:off x="9352582" y="5160637"/>
            <a:ext cx="2523253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환경에 맞게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프로그램 다운로드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5081585" y="5656787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DF00D9-2930-13EB-E216-18E4E301D418}"/>
              </a:ext>
            </a:extLst>
          </p:cNvPr>
          <p:cNvSpPr/>
          <p:nvPr/>
        </p:nvSpPr>
        <p:spPr>
          <a:xfrm>
            <a:off x="2013998" y="3900669"/>
            <a:ext cx="717632" cy="4402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마우스포인터 이미지 - 게티이미지뱅크">
            <a:extLst>
              <a:ext uri="{FF2B5EF4-FFF2-40B4-BE49-F238E27FC236}">
                <a16:creationId xmlns:a16="http://schemas.microsoft.com/office/drawing/2014/main" id="{D628B46A-8F9A-864D-AC65-A82068671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2731924" y="40479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EB697-4677-2EB8-47F3-8800977B9EBB}"/>
              </a:ext>
            </a:extLst>
          </p:cNvPr>
          <p:cNvSpPr txBox="1"/>
          <p:nvPr/>
        </p:nvSpPr>
        <p:spPr>
          <a:xfrm>
            <a:off x="674092" y="1620772"/>
            <a:ext cx="8491335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Environment/jdk-19_windows-x64_bin.exe</a:t>
            </a:r>
          </a:p>
        </p:txBody>
      </p:sp>
    </p:spTree>
    <p:extLst>
      <p:ext uri="{BB962C8B-B14F-4D97-AF65-F5344CB8AC3E}">
        <p14:creationId xmlns:p14="http://schemas.microsoft.com/office/powerpoint/2010/main" val="409203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E437048-DCA6-4C2D-B24A-FB2D8E9C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549209"/>
            <a:ext cx="4762500" cy="3629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5142F-9FFE-E9C0-DD91-97CAC4A95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9" y="1758634"/>
            <a:ext cx="4762500" cy="3629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0D3A65-CEA7-73FE-FA59-F81C184F7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208"/>
            <a:ext cx="4762500" cy="36290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및 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713831" y="5816590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5058031" y="5037641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10585CE-7070-ABD5-300E-67ACCE807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6" y="1758633"/>
            <a:ext cx="4762500" cy="36290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68F7D6-8464-54DC-554D-8064E4C14CC5}"/>
              </a:ext>
            </a:extLst>
          </p:cNvPr>
          <p:cNvGrpSpPr/>
          <p:nvPr/>
        </p:nvGrpSpPr>
        <p:grpSpPr>
          <a:xfrm>
            <a:off x="10608892" y="5037641"/>
            <a:ext cx="675378" cy="641979"/>
            <a:chOff x="1959327" y="5313425"/>
            <a:chExt cx="675378" cy="641979"/>
          </a:xfrm>
        </p:grpSpPr>
        <p:pic>
          <p:nvPicPr>
            <p:cNvPr id="1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5D162A9-CFD8-49C2-4279-55F74C165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602B805-E3FD-2C84-D87B-ED934E6C998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EE60A9-F9FD-30FC-0D88-5FCAEF260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92000" cy="4671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B3E2E8-D27D-CC98-8C83-18902C10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18" y="1757342"/>
            <a:ext cx="6170781" cy="4655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3" y="1192505"/>
            <a:ext cx="6872602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Environment/mysql-installer-community-8.0.30.0.msi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18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7663744" y="3009901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304570" y="130446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재 설치 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43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284545-7E85-EB17-C939-1314E36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58637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B09D61-3D1E-7E24-7D71-26DC8ACB4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26" y="1757340"/>
            <a:ext cx="6208573" cy="467834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2475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2137402" y="5113043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757652" y="3336273"/>
            <a:ext cx="1799981" cy="57435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0CC1BA-C7D1-4EE6-E7DC-8082874772ED}"/>
              </a:ext>
            </a:extLst>
          </p:cNvPr>
          <p:cNvGrpSpPr/>
          <p:nvPr/>
        </p:nvGrpSpPr>
        <p:grpSpPr>
          <a:xfrm>
            <a:off x="7207033" y="2918348"/>
            <a:ext cx="737355" cy="587472"/>
            <a:chOff x="2397912" y="5718611"/>
            <a:chExt cx="737355" cy="587472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9A1392B-DAA1-8119-7C65-36F6B8D66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724C73-A9C7-3289-3D4B-1AB6821F69B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193729" y="128551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최초 설치 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17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4253D0-0027-286D-832E-AF193AC1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4" y="1749507"/>
            <a:ext cx="6283270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0670AC-CB79-6897-A7AB-42DE1765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99" y="1745927"/>
            <a:ext cx="6172200" cy="46958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806814" y="4353269"/>
            <a:ext cx="1750820" cy="71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236578" y="3823951"/>
            <a:ext cx="1836065" cy="5743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4080740" y="3892395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36D2AD-79F1-CE2B-6169-A4A14F17C8EC}"/>
              </a:ext>
            </a:extLst>
          </p:cNvPr>
          <p:cNvGrpSpPr/>
          <p:nvPr/>
        </p:nvGrpSpPr>
        <p:grpSpPr>
          <a:xfrm>
            <a:off x="1654047" y="3429000"/>
            <a:ext cx="737355" cy="587472"/>
            <a:chOff x="2397912" y="5718611"/>
            <a:chExt cx="737355" cy="587472"/>
          </a:xfrm>
        </p:grpSpPr>
        <p:pic>
          <p:nvPicPr>
            <p:cNvPr id="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5DC009-4769-FA56-ADC3-64D6F095F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1B747E-98A1-B32D-F0D2-18626E9AE30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D4A79B-922E-F02E-45AE-F2C1C374B841}"/>
              </a:ext>
            </a:extLst>
          </p:cNvPr>
          <p:cNvGrpSpPr/>
          <p:nvPr/>
        </p:nvGrpSpPr>
        <p:grpSpPr>
          <a:xfrm>
            <a:off x="7265954" y="3975539"/>
            <a:ext cx="680205" cy="587472"/>
            <a:chOff x="2455062" y="5718611"/>
            <a:chExt cx="680205" cy="587472"/>
          </a:xfrm>
        </p:grpSpPr>
        <p:pic>
          <p:nvPicPr>
            <p:cNvPr id="1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665C201-B876-B32D-5D14-B4A32E525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B5A3F5E-2E4F-6107-FE79-F2A409DDC6C0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30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986A979-9229-B71B-747E-3DB91F8B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9"/>
            <a:ext cx="6245075" cy="46897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C52B1F-DCEA-D9AD-60FD-D182FEC5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/>
          <a:stretch/>
        </p:blipFill>
        <p:spPr>
          <a:xfrm>
            <a:off x="5788499" y="1745927"/>
            <a:ext cx="6205400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33600" y="2933700"/>
            <a:ext cx="1990885" cy="72786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2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05CBB7-7939-09CB-554D-BEFD9DE0F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8"/>
            <a:ext cx="6245075" cy="469776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5B6855-7CBA-942B-CDEE-2EE86D84C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77" y="1741714"/>
            <a:ext cx="6261703" cy="4724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24687" y="2924290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EA365-94B1-0A1E-FC0E-F78A4AD879E6}"/>
              </a:ext>
            </a:extLst>
          </p:cNvPr>
          <p:cNvSpPr/>
          <p:nvPr/>
        </p:nvSpPr>
        <p:spPr>
          <a:xfrm>
            <a:off x="2124687" y="3579045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2337254" y="364024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B28A36-7CC0-7F60-0CCD-351F2A399714}"/>
              </a:ext>
            </a:extLst>
          </p:cNvPr>
          <p:cNvGrpSpPr/>
          <p:nvPr/>
        </p:nvGrpSpPr>
        <p:grpSpPr>
          <a:xfrm>
            <a:off x="2277829" y="2553287"/>
            <a:ext cx="737355" cy="587472"/>
            <a:chOff x="2397912" y="5718611"/>
            <a:chExt cx="737355" cy="587472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212B5B2-C873-D9AF-E40F-D020F4325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696-E516-D6B3-829A-44E6B218BF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30FD5C-648E-B0B2-80AB-691E62499103}"/>
              </a:ext>
            </a:extLst>
          </p:cNvPr>
          <p:cNvGrpSpPr/>
          <p:nvPr/>
        </p:nvGrpSpPr>
        <p:grpSpPr>
          <a:xfrm>
            <a:off x="4278943" y="3640244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DC2ACC9-5A9E-85F8-9FBB-EBFF5E868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3CE903C-4A00-2574-282A-0F2E2CCCA54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3BFE42-5B3F-C7F5-2F5E-C501FD92CE8A}"/>
              </a:ext>
            </a:extLst>
          </p:cNvPr>
          <p:cNvSpPr/>
          <p:nvPr/>
        </p:nvSpPr>
        <p:spPr>
          <a:xfrm>
            <a:off x="7554642" y="2472733"/>
            <a:ext cx="349718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4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33A8F6-CF5F-473C-A000-BDACEB31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10624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300276-D3C6-6681-815D-B9DBA512A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75" y="1745927"/>
            <a:ext cx="6231624" cy="47076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7661296" y="2472267"/>
            <a:ext cx="2813305" cy="234808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383891-6059-D180-48D4-9EEDF6A2446B}"/>
              </a:ext>
            </a:extLst>
          </p:cNvPr>
          <p:cNvGrpSpPr/>
          <p:nvPr/>
        </p:nvGrpSpPr>
        <p:grpSpPr>
          <a:xfrm>
            <a:off x="3642520" y="2395243"/>
            <a:ext cx="779939" cy="551610"/>
            <a:chOff x="1854766" y="5718611"/>
            <a:chExt cx="779939" cy="551610"/>
          </a:xfrm>
        </p:grpSpPr>
        <p:pic>
          <p:nvPicPr>
            <p:cNvPr id="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DE48D506-2A3A-8A14-BF7C-A2C476821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A8DF5E-A0F5-D4A9-99B5-A76DD863FCA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1DB6F5-BF0F-9281-9988-006C30490700}"/>
              </a:ext>
            </a:extLst>
          </p:cNvPr>
          <p:cNvGrpSpPr/>
          <p:nvPr/>
        </p:nvGrpSpPr>
        <p:grpSpPr>
          <a:xfrm>
            <a:off x="10336831" y="2937109"/>
            <a:ext cx="779939" cy="551610"/>
            <a:chOff x="1854766" y="5718611"/>
            <a:chExt cx="779939" cy="551610"/>
          </a:xfrm>
        </p:grpSpPr>
        <p:pic>
          <p:nvPicPr>
            <p:cNvPr id="1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F89052-B0C1-507D-CE23-858E853C7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BC87F3B-2D4A-E1F5-BBE5-CBF1F3CD82F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451955" y="2195953"/>
            <a:ext cx="6912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1234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24207" y="2535789"/>
            <a:ext cx="9736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59134" y="219652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trike="sngStrike" dirty="0"/>
              <a:t>MySQL80</a:t>
            </a:r>
            <a:endParaRPr lang="ko-KR" alt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120205" y="1401204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최초 비밀번호는 </a:t>
            </a:r>
            <a:r>
              <a:rPr lang="en-US" altLang="ko-KR" sz="1400" dirty="0"/>
              <a:t>1234</a:t>
            </a:r>
            <a:r>
              <a:rPr lang="ko-KR" altLang="en-US" sz="1400" dirty="0"/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19056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77391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2022.10.26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dirty="0"/>
                        <a:t>DB </a:t>
                      </a:r>
                      <a:r>
                        <a:rPr lang="ko-KR" altLang="en-US" sz="1200" b="1" dirty="0"/>
                        <a:t>테이블 구조 추가</a:t>
                      </a:r>
                      <a:r>
                        <a:rPr lang="en-US" altLang="ko-KR" sz="1200" b="1" dirty="0"/>
                        <a:t>(ver0.2)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3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최종확인</a:t>
                      </a:r>
                      <a:r>
                        <a:rPr lang="en-US" altLang="ko-KR" sz="1200" b="1" dirty="0"/>
                        <a:t>(ver1.0)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2022.10.28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5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155B620-47F5-9A44-BB25-4FDF604DD03B}"/>
              </a:ext>
            </a:extLst>
          </p:cNvPr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05200" y="345933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AF135A-A71D-B846-A54A-8CC21F2E1779}"/>
              </a:ext>
            </a:extLst>
          </p:cNvPr>
          <p:cNvGrpSpPr/>
          <p:nvPr/>
        </p:nvGrpSpPr>
        <p:grpSpPr>
          <a:xfrm>
            <a:off x="248194" y="773843"/>
            <a:ext cx="11730446" cy="5396200"/>
            <a:chOff x="1579402" y="773843"/>
            <a:chExt cx="9337980" cy="5396200"/>
          </a:xfrm>
        </p:grpSpPr>
        <p:cxnSp>
          <p:nvCxnSpPr>
            <p:cNvPr id="11" name="Straight Connector 62">
              <a:extLst>
                <a:ext uri="{FF2B5EF4-FFF2-40B4-BE49-F238E27FC236}">
                  <a16:creationId xmlns:a16="http://schemas.microsoft.com/office/drawing/2014/main" id="{F638D303-64E0-AA43-86ED-58E8FC9D952C}"/>
                </a:ext>
              </a:extLst>
            </p:cNvPr>
            <p:cNvCxnSpPr/>
            <p:nvPr/>
          </p:nvCxnSpPr>
          <p:spPr>
            <a:xfrm>
              <a:off x="1579402" y="7738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2">
              <a:extLst>
                <a:ext uri="{FF2B5EF4-FFF2-40B4-BE49-F238E27FC236}">
                  <a16:creationId xmlns:a16="http://schemas.microsoft.com/office/drawing/2014/main" id="{204EB197-33AD-2C45-BC89-E8A7A6D6B01E}"/>
                </a:ext>
              </a:extLst>
            </p:cNvPr>
            <p:cNvCxnSpPr/>
            <p:nvPr/>
          </p:nvCxnSpPr>
          <p:spPr>
            <a:xfrm>
              <a:off x="1579402" y="61700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2EC44B3-0D8D-6C2E-E30D-8373EA95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31624" cy="469768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AE4FA-9227-6124-1601-F7E72F5D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5" y="1744059"/>
            <a:ext cx="6260674" cy="470949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55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6C7C2E-1E5A-7915-ABA6-46D0FD6D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2" y="1744060"/>
            <a:ext cx="6231624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6" y="1744060"/>
            <a:ext cx="6283762" cy="471683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661296" y="2935782"/>
            <a:ext cx="2800767" cy="49321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C4AA31-AE8B-1B84-C4DB-2D68A446614E}"/>
              </a:ext>
            </a:extLst>
          </p:cNvPr>
          <p:cNvSpPr/>
          <p:nvPr/>
        </p:nvSpPr>
        <p:spPr>
          <a:xfrm>
            <a:off x="7661296" y="4837958"/>
            <a:ext cx="2142795" cy="8357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8C1541-6BFC-09B1-296F-BD241117E71D}"/>
              </a:ext>
            </a:extLst>
          </p:cNvPr>
          <p:cNvGrpSpPr/>
          <p:nvPr/>
        </p:nvGrpSpPr>
        <p:grpSpPr>
          <a:xfrm>
            <a:off x="7742204" y="3349350"/>
            <a:ext cx="675378" cy="641979"/>
            <a:chOff x="1959327" y="5313425"/>
            <a:chExt cx="675378" cy="641979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5BF08D8-4BD3-8CDC-5133-17F07EDE6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25102E-68AE-8962-D4A9-4E6BD0BEFE3B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F270BC-24E5-3160-94CB-E880C6575F3B}"/>
              </a:ext>
            </a:extLst>
          </p:cNvPr>
          <p:cNvGrpSpPr/>
          <p:nvPr/>
        </p:nvGrpSpPr>
        <p:grpSpPr>
          <a:xfrm>
            <a:off x="8600635" y="5352767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C10FB933-3251-9C21-3608-FF0D3F8A8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E02E22-FB8F-4F91-807A-BC904AD8F2B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99289" y="5697024"/>
            <a:ext cx="6190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02008" y="6066356"/>
            <a:ext cx="6912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1234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4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68796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63" y="1744061"/>
            <a:ext cx="6289135" cy="4726866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48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47379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04" y="1744061"/>
            <a:ext cx="6234194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10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F0AC72-5F7D-C603-2BCE-E0E5F1E2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62" y="1966912"/>
            <a:ext cx="5000625" cy="29241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 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https://www.nvidia.co.kr/Download/index.aspx?lang=kr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670391" y="2641192"/>
            <a:ext cx="4039158" cy="16755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1670391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37966-AE92-BFAC-2314-E004EE8630FA}"/>
              </a:ext>
            </a:extLst>
          </p:cNvPr>
          <p:cNvSpPr txBox="1"/>
          <p:nvPr/>
        </p:nvSpPr>
        <p:spPr>
          <a:xfrm>
            <a:off x="1013615" y="5380683"/>
            <a:ext cx="10445567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그래픽카드를 새로 장착한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정상인식을 하도록 해당하는 모델을 선택하여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드라이버를 다운로드 받아서 설치해야 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7BDD2D-89B8-4F56-BC6E-F8AE28C2A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310" y="3052762"/>
            <a:ext cx="3657600" cy="1838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2" descr="마우스포인터 이미지 - 게티이미지뱅크">
            <a:extLst>
              <a:ext uri="{FF2B5EF4-FFF2-40B4-BE49-F238E27FC236}">
                <a16:creationId xmlns:a16="http://schemas.microsoft.com/office/drawing/2014/main" id="{BB46CC4C-A5D1-A90A-1C04-3006F97CB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224524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7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10" y="2049857"/>
            <a:ext cx="6517865" cy="440914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https://developer.nvidia.com/cuda-downloads?target_os=Windows&amp;target_arch=x86_64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7944465" y="5269782"/>
            <a:ext cx="1407809" cy="41158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613833" y="3340512"/>
            <a:ext cx="1710154" cy="133032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8896351" y="53174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064398" y="433603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732818" y="1588800"/>
            <a:ext cx="8744557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Environment/cuda_11.8.0_windows_network.exe</a:t>
            </a:r>
          </a:p>
        </p:txBody>
      </p:sp>
    </p:spTree>
    <p:extLst>
      <p:ext uri="{BB962C8B-B14F-4D97-AF65-F5344CB8AC3E}">
        <p14:creationId xmlns:p14="http://schemas.microsoft.com/office/powerpoint/2010/main" val="74738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1307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9" y="1714893"/>
            <a:ext cx="3924300" cy="17716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263982" y="3073936"/>
            <a:ext cx="979509" cy="35877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799095" y="3156028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040" y="2560910"/>
            <a:ext cx="5057820" cy="37805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5093433" y="5989620"/>
            <a:ext cx="161768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6157184" y="6008672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769" y="1714893"/>
            <a:ext cx="5057820" cy="378059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9863847" y="5144884"/>
            <a:ext cx="864792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0174707" y="5163936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77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3" y="2151734"/>
            <a:ext cx="5035487" cy="37638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70" y="1717354"/>
            <a:ext cx="4337155" cy="3241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52402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724419" y="3830895"/>
            <a:ext cx="2876762" cy="24406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02243" y="384805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3560324" y="5563649"/>
            <a:ext cx="81349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871184" y="5582701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277" y="2485965"/>
            <a:ext cx="4337155" cy="32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99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" y="1719836"/>
            <a:ext cx="5657850" cy="422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44773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96657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5452535" y="5595260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85" y="1719836"/>
            <a:ext cx="5657850" cy="4229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085124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1337205" y="5595260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69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E2CC14-0479-DE9E-AA5B-CE06AA1E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148177"/>
            <a:ext cx="7239000" cy="4048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https://developer.nvidia.com/rdp/cudnn-archive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517422" y="3227622"/>
            <a:ext cx="7141633" cy="5391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662709" y="3400389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732818" y="1611950"/>
            <a:ext cx="8982682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Environment/cudnn-windows-x86_64-8.5.0.96_cuda11-archive.zip</a:t>
            </a:r>
          </a:p>
        </p:txBody>
      </p:sp>
    </p:spTree>
    <p:extLst>
      <p:ext uri="{BB962C8B-B14F-4D97-AF65-F5344CB8AC3E}">
        <p14:creationId xmlns:p14="http://schemas.microsoft.com/office/powerpoint/2010/main" val="177586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69240A-4829-8241-EC39-C798FC2B340A}"/>
              </a:ext>
            </a:extLst>
          </p:cNvPr>
          <p:cNvCxnSpPr>
            <a:cxnSpLocks/>
          </p:cNvCxnSpPr>
          <p:nvPr/>
        </p:nvCxnSpPr>
        <p:spPr>
          <a:xfrm flipV="1">
            <a:off x="6603040" y="0"/>
            <a:ext cx="0" cy="68580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81FF2-4033-6117-0FAA-8B865EF6CB92}"/>
              </a:ext>
            </a:extLst>
          </p:cNvPr>
          <p:cNvGrpSpPr/>
          <p:nvPr/>
        </p:nvGrpSpPr>
        <p:grpSpPr>
          <a:xfrm>
            <a:off x="0" y="2512616"/>
            <a:ext cx="12192000" cy="783748"/>
            <a:chOff x="76760" y="1220379"/>
            <a:chExt cx="12192000" cy="7837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BE690CD-5B38-8930-FDBA-02AF4566A9AB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" y="1612253"/>
              <a:ext cx="12192000" cy="0"/>
            </a:xfrm>
            <a:prstGeom prst="line">
              <a:avLst/>
            </a:prstGeom>
            <a:ln w="12700">
              <a:solidFill>
                <a:srgbClr val="5F2D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F8F519A-DCE2-B9D6-0C75-9091BDE229FE}"/>
                </a:ext>
              </a:extLst>
            </p:cNvPr>
            <p:cNvGrpSpPr/>
            <p:nvPr/>
          </p:nvGrpSpPr>
          <p:grpSpPr>
            <a:xfrm>
              <a:off x="6301170" y="1220379"/>
              <a:ext cx="783748" cy="783748"/>
              <a:chOff x="6301170" y="1220379"/>
              <a:chExt cx="783748" cy="7837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9A97A0F-CDCE-5214-201A-CD9F15DE7327}"/>
                  </a:ext>
                </a:extLst>
              </p:cNvPr>
              <p:cNvSpPr/>
              <p:nvPr/>
            </p:nvSpPr>
            <p:spPr>
              <a:xfrm>
                <a:off x="6301170" y="1220379"/>
                <a:ext cx="783748" cy="783748"/>
              </a:xfrm>
              <a:prstGeom prst="ellipse">
                <a:avLst/>
              </a:prstGeom>
              <a:solidFill>
                <a:srgbClr val="FFDC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68372DA-1A42-BA95-055D-5E4A07FDF6D9}"/>
                  </a:ext>
                </a:extLst>
              </p:cNvPr>
              <p:cNvSpPr/>
              <p:nvPr/>
            </p:nvSpPr>
            <p:spPr>
              <a:xfrm>
                <a:off x="6421772" y="1340981"/>
                <a:ext cx="542544" cy="542544"/>
              </a:xfrm>
              <a:prstGeom prst="ellipse">
                <a:avLst/>
              </a:prstGeom>
              <a:solidFill>
                <a:srgbClr val="FFDC17"/>
              </a:solidFill>
              <a:ln w="12700">
                <a:solidFill>
                  <a:srgbClr val="5F2D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517B5C-7856-0832-8C5A-6EF2D8DE044D}"/>
              </a:ext>
            </a:extLst>
          </p:cNvPr>
          <p:cNvGrpSpPr/>
          <p:nvPr/>
        </p:nvGrpSpPr>
        <p:grpSpPr>
          <a:xfrm>
            <a:off x="3589502" y="610494"/>
            <a:ext cx="7781487" cy="5473404"/>
            <a:chOff x="3364142" y="856101"/>
            <a:chExt cx="7781487" cy="54734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13B5E-9BE9-BF44-9E41-43B6F3F7B0FE}"/>
                </a:ext>
              </a:extLst>
            </p:cNvPr>
            <p:cNvSpPr txBox="1"/>
            <p:nvPr/>
          </p:nvSpPr>
          <p:spPr>
            <a:xfrm>
              <a:off x="3364142" y="856101"/>
              <a:ext cx="2289759" cy="5048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설치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환경설정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프로젝트 구조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algn="r">
                <a:lnSpc>
                  <a:spcPct val="150000"/>
                </a:lnSpc>
                <a:defRPr/>
              </a:pPr>
              <a:endParaRPr lang="en-US" altLang="ko-KR" sz="15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실행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73F457-5276-164E-3118-A98D2371202A}"/>
                </a:ext>
              </a:extLst>
            </p:cNvPr>
            <p:cNvSpPr txBox="1"/>
            <p:nvPr/>
          </p:nvSpPr>
          <p:spPr>
            <a:xfrm>
              <a:off x="6688784" y="859931"/>
              <a:ext cx="3772507" cy="546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1.2 Visual Studio Code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1.3 Java JDK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1.4 MySQL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1.5 CUDA / </a:t>
              </a:r>
              <a:r>
                <a:rPr lang="en-US" altLang="ko-KR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Cudnn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확장프로그램</a:t>
              </a:r>
              <a:r>
                <a:rPr lang="en-US" altLang="ko-KR" sz="1600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…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2.2 Java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환경변수</a:t>
              </a: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2.3 MySQL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환경변수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2.4 MySQL Data </a:t>
              </a:r>
              <a:r>
                <a:rPr lang="ko-KR" altLang="en-US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임포트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2.5 DB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 내용확인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3.1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구조</a:t>
              </a: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</a:p>
            <a:p>
              <a:pPr lvl="1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4.1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인터프리터 선택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4.2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 메뉴 확인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2D2ED2-A1BB-0954-E86D-72D74C5EE73A}"/>
                </a:ext>
              </a:extLst>
            </p:cNvPr>
            <p:cNvSpPr txBox="1"/>
            <p:nvPr/>
          </p:nvSpPr>
          <p:spPr>
            <a:xfrm>
              <a:off x="8196913" y="859931"/>
              <a:ext cx="2948716" cy="546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8p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12p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24p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········  31p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········  34p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37p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38p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41p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45p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47p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48p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619679" y="2624859"/>
            <a:ext cx="2253343" cy="52408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546199" y="2532956"/>
            <a:ext cx="2400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DC17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Contents</a:t>
            </a:r>
            <a:endParaRPr lang="ko-KR" altLang="en-US" sz="4000" dirty="0">
              <a:solidFill>
                <a:srgbClr val="FFDC17"/>
              </a:solidFill>
              <a:latin typeface="Doppio One" panose="020106030300000208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92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E724E67-7B85-39A5-EEEE-CA251F56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9" y="1311781"/>
            <a:ext cx="5162550" cy="14382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86A2F-2D58-B14A-3D20-F3930A63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68" y="2063037"/>
            <a:ext cx="4752975" cy="2143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713903" y="2663290"/>
            <a:ext cx="1739948" cy="66762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F4B5EB-587B-07B0-37F2-0C9AE80FC89C}"/>
              </a:ext>
            </a:extLst>
          </p:cNvPr>
          <p:cNvGrpSpPr/>
          <p:nvPr/>
        </p:nvGrpSpPr>
        <p:grpSpPr>
          <a:xfrm>
            <a:off x="3557050" y="3289188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762396E-8CA8-810E-A15D-39A69A4AB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E7875B-4FBE-722C-B01E-243ED80FB941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B4654D-B01B-7FC3-536C-D4022617A412}"/>
              </a:ext>
            </a:extLst>
          </p:cNvPr>
          <p:cNvSpPr/>
          <p:nvPr/>
        </p:nvSpPr>
        <p:spPr>
          <a:xfrm>
            <a:off x="4282720" y="3693144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복사 </a:t>
            </a:r>
            <a:r>
              <a:rPr lang="en-US" altLang="ko-KR" sz="1200" dirty="0" err="1">
                <a:solidFill>
                  <a:schemeClr val="tx1"/>
                </a:solidFill>
              </a:rPr>
              <a:t>Ctrl+C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6C7441-A40B-FE94-2C7D-BE9F651C5901}"/>
              </a:ext>
            </a:extLst>
          </p:cNvPr>
          <p:cNvGrpSpPr/>
          <p:nvPr/>
        </p:nvGrpSpPr>
        <p:grpSpPr>
          <a:xfrm>
            <a:off x="606421" y="184668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CE77F1D-D52D-7B43-8B9A-4B04951B4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432B592-2B50-832B-BDD1-6911BB1FE1AD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3ADF356-A531-7408-E72C-3BC9AA8D9055}"/>
              </a:ext>
            </a:extLst>
          </p:cNvPr>
          <p:cNvSpPr/>
          <p:nvPr/>
        </p:nvSpPr>
        <p:spPr>
          <a:xfrm>
            <a:off x="1332091" y="2250639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압축 풀기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18C858-38F8-22AE-C44E-1B053A69A692}"/>
              </a:ext>
            </a:extLst>
          </p:cNvPr>
          <p:cNvSpPr/>
          <p:nvPr/>
        </p:nvSpPr>
        <p:spPr>
          <a:xfrm>
            <a:off x="593358" y="1630360"/>
            <a:ext cx="3103785" cy="29126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70184-5633-350A-B353-222D50ACDE45}"/>
              </a:ext>
            </a:extLst>
          </p:cNvPr>
          <p:cNvSpPr txBox="1"/>
          <p:nvPr/>
        </p:nvSpPr>
        <p:spPr>
          <a:xfrm>
            <a:off x="445372" y="4719476"/>
            <a:ext cx="6725987" cy="1505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설치파일의 압축을 해제합니다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폴더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복사합니다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복사한 폴더를 아래의 경로에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붙여넣는다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C:\Program Files\NVIDIA GPU Computing Toolkit\CUDA\v11.8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2DAC69A-C26F-7B6D-E34C-2F7150F3A1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89"/>
          <a:stretch/>
        </p:blipFill>
        <p:spPr>
          <a:xfrm>
            <a:off x="7171359" y="2669094"/>
            <a:ext cx="4857750" cy="3694771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EA85FD-0AF5-5B5B-A0C6-274F8064B1AC}"/>
              </a:ext>
            </a:extLst>
          </p:cNvPr>
          <p:cNvGrpSpPr/>
          <p:nvPr/>
        </p:nvGrpSpPr>
        <p:grpSpPr>
          <a:xfrm>
            <a:off x="8489541" y="3953428"/>
            <a:ext cx="779939" cy="551610"/>
            <a:chOff x="1854766" y="5718611"/>
            <a:chExt cx="779939" cy="551610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65C3010-7424-B2A5-5669-2F6458812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53672CE-8713-4ECC-6110-F8472BF75B6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139601-84D8-BDBB-F55F-20B8D9762959}"/>
              </a:ext>
            </a:extLst>
          </p:cNvPr>
          <p:cNvSpPr/>
          <p:nvPr/>
        </p:nvSpPr>
        <p:spPr>
          <a:xfrm>
            <a:off x="9306513" y="3952792"/>
            <a:ext cx="1559488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붙여넣기 </a:t>
            </a:r>
            <a:r>
              <a:rPr lang="en-US" altLang="ko-KR" sz="1200" dirty="0" err="1">
                <a:solidFill>
                  <a:schemeClr val="tx1"/>
                </a:solidFill>
              </a:rPr>
              <a:t>Ctrl+V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9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191"/>
          <a:stretch/>
        </p:blipFill>
        <p:spPr>
          <a:xfrm>
            <a:off x="4392382" y="1256251"/>
            <a:ext cx="3467100" cy="48047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357429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041000" y="1998542"/>
            <a:ext cx="2748674" cy="40518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457410" y="2143247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150827" cy="33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설치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for VS Code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Extension Pack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Code Runner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탭을 클릭한다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설치할 확장 프로그램을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하나씩 검색하여 설치한다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723" y="2877104"/>
            <a:ext cx="3067050" cy="73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23" y="3700285"/>
            <a:ext cx="3067050" cy="695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23" y="4485366"/>
            <a:ext cx="3067050" cy="71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23" y="5289497"/>
            <a:ext cx="3067050" cy="7715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0680974" y="2759250"/>
            <a:ext cx="558711" cy="339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3318274"/>
            <a:ext cx="675378" cy="641979"/>
            <a:chOff x="1959327" y="5313425"/>
            <a:chExt cx="675378" cy="641979"/>
          </a:xfrm>
        </p:grpSpPr>
        <p:pic>
          <p:nvPicPr>
            <p:cNvPr id="3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125670"/>
            <a:ext cx="675378" cy="641979"/>
            <a:chOff x="1959327" y="5313425"/>
            <a:chExt cx="675378" cy="641979"/>
          </a:xfrm>
        </p:grpSpPr>
        <p:pic>
          <p:nvPicPr>
            <p:cNvPr id="3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93617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5741989"/>
            <a:ext cx="675378" cy="641979"/>
            <a:chOff x="1959327" y="5313425"/>
            <a:chExt cx="675378" cy="641979"/>
          </a:xfrm>
        </p:grpSpPr>
        <p:pic>
          <p:nvPicPr>
            <p:cNvPr id="4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6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347096" y="3802124"/>
            <a:ext cx="587354" cy="5212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640793" y="3997406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52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0" y="1659363"/>
            <a:ext cx="9201150" cy="431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494531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165716" y="3858360"/>
            <a:ext cx="2925748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580827" y="3666991"/>
            <a:ext cx="452270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749534" y="373970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2934989" y="3897750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530" y="3666991"/>
            <a:ext cx="2371725" cy="1590675"/>
          </a:xfrm>
          <a:prstGeom prst="rect">
            <a:avLst/>
          </a:prstGeom>
          <a:ln w="15875">
            <a:solidFill>
              <a:srgbClr val="FFDC17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C32326-2F42-5793-927E-9735724FE3BC}"/>
              </a:ext>
            </a:extLst>
          </p:cNvPr>
          <p:cNvSpPr/>
          <p:nvPr/>
        </p:nvSpPr>
        <p:spPr>
          <a:xfrm>
            <a:off x="8735529" y="4412363"/>
            <a:ext cx="2371725" cy="39387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462328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94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682"/>
          <a:stretch/>
        </p:blipFill>
        <p:spPr>
          <a:xfrm>
            <a:off x="1857377" y="1659363"/>
            <a:ext cx="8477250" cy="47317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7832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298024" y="4062641"/>
            <a:ext cx="3630021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520600" y="44052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76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7" y="1411118"/>
            <a:ext cx="6677025" cy="27051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25300" y="3681272"/>
            <a:ext cx="3361484" cy="51830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831829" y="3257916"/>
            <a:ext cx="973631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196859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16672" y="378344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377437" y="330310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4762687"/>
            <a:ext cx="57260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시작 옆의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검색합니다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 편집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82" y="1402010"/>
            <a:ext cx="4285126" cy="476820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086768" y="5239040"/>
            <a:ext cx="675378" cy="641979"/>
            <a:chOff x="1959327" y="5313425"/>
            <a:chExt cx="675378" cy="641979"/>
          </a:xfrm>
        </p:grpSpPr>
        <p:pic>
          <p:nvPicPr>
            <p:cNvPr id="2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24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96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947038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87276" y="2931628"/>
            <a:ext cx="1425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%</a:t>
            </a:r>
            <a:r>
              <a:rPr lang="en-US" altLang="ko-KR" sz="1100" dirty="0" err="1"/>
              <a:t>JAVA_HOME%bin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15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5" y="1616305"/>
            <a:ext cx="4292186" cy="472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98" y="1618843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00384" y="4400142"/>
            <a:ext cx="3649371" cy="26914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마우스포인터 이미지 - 게티이미지뱅크">
            <a:extLst>
              <a:ext uri="{FF2B5EF4-FFF2-40B4-BE49-F238E27FC236}">
                <a16:creationId xmlns:a16="http://schemas.microsoft.com/office/drawing/2014/main" id="{6BE6B8BC-9682-726B-6F05-97C3761D0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  <a14:backgroundMark x1="36538" y1="18510" x2="41346" y2="26683"/>
                        <a14:backgroundMark x1="25721" y1="28846" x2="35817" y2="32933"/>
                        <a14:backgroundMark x1="24760" y1="45192" x2="34135" y2="42308"/>
                        <a14:backgroundMark x1="62500" y1="28846" x2="54808" y2="30769"/>
                        <a14:backgroundMark x1="51683" y1="17548" x2="47837" y2="254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783924" y="4348293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011701" y="5352828"/>
            <a:ext cx="1451957" cy="3573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039092" y="5389153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7895" y="1139085"/>
            <a:ext cx="788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JAVA_HOME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변수가 있는지 확인합니다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만약에 없다면 새로 만들기로 추가합니다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89" y="2362533"/>
            <a:ext cx="6219825" cy="15716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591272" y="352061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8095906" y="5580130"/>
            <a:ext cx="779939" cy="551610"/>
            <a:chOff x="1854766" y="5718611"/>
            <a:chExt cx="779939" cy="551610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6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31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587109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67820" y="2571699"/>
            <a:ext cx="3393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C:\Program Files\MySQL\MySQL Server 8.0\bin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6922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 Data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파일위치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40019-3C86-F854-BB39-128B24519DA7}"/>
              </a:ext>
            </a:extLst>
          </p:cNvPr>
          <p:cNvSpPr txBox="1"/>
          <p:nvPr/>
        </p:nvSpPr>
        <p:spPr>
          <a:xfrm>
            <a:off x="674091" y="1565039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수집을 일부만 진행한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데이터베이스를 복원하여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영화리뷰의 감성분석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진행하실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4EF9F-B987-A762-B42C-7BAB0A945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r="2413"/>
          <a:stretch/>
        </p:blipFill>
        <p:spPr>
          <a:xfrm>
            <a:off x="384175" y="2344468"/>
            <a:ext cx="6010071" cy="3943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D3A342-6C61-BCCF-AB68-2B2201B19F3C}"/>
              </a:ext>
            </a:extLst>
          </p:cNvPr>
          <p:cNvSpPr/>
          <p:nvPr/>
        </p:nvSpPr>
        <p:spPr>
          <a:xfrm>
            <a:off x="782130" y="5958426"/>
            <a:ext cx="3142248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18C853-FB47-3697-7C08-733DF4A23DDE}"/>
              </a:ext>
            </a:extLst>
          </p:cNvPr>
          <p:cNvGrpSpPr/>
          <p:nvPr/>
        </p:nvGrpSpPr>
        <p:grpSpPr>
          <a:xfrm>
            <a:off x="3374506" y="5919021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A4E58FF-8B5D-75EF-664D-00C14D9727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B2F75C0-8547-1DAD-0914-B43BCC4633D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5C9AD7-A265-210C-340C-F5F3032A740F}"/>
              </a:ext>
            </a:extLst>
          </p:cNvPr>
          <p:cNvSpPr/>
          <p:nvPr/>
        </p:nvSpPr>
        <p:spPr>
          <a:xfrm>
            <a:off x="4220655" y="4140177"/>
            <a:ext cx="112028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2723FA-5BC4-C983-17C5-4EC457C60852}"/>
              </a:ext>
            </a:extLst>
          </p:cNvPr>
          <p:cNvGrpSpPr/>
          <p:nvPr/>
        </p:nvGrpSpPr>
        <p:grpSpPr>
          <a:xfrm>
            <a:off x="4846726" y="4100772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AB11DEC-BE9B-9D9D-A73C-B7567FF25D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F1CC6A-E2F3-DFEC-8279-D066A2AC167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6016651-EB65-53B8-959A-F9551EEBC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3" b="9884"/>
          <a:stretch/>
        </p:blipFill>
        <p:spPr>
          <a:xfrm>
            <a:off x="5809800" y="2117161"/>
            <a:ext cx="4512248" cy="4164143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5617D3-6F07-C8D9-CAA4-4C06EA30CD7C}"/>
              </a:ext>
            </a:extLst>
          </p:cNvPr>
          <p:cNvSpPr/>
          <p:nvPr/>
        </p:nvSpPr>
        <p:spPr>
          <a:xfrm>
            <a:off x="6605454" y="5211097"/>
            <a:ext cx="2282550" cy="98230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EE7652-7E10-BE7E-3449-257BE52E4EF7}"/>
              </a:ext>
            </a:extLst>
          </p:cNvPr>
          <p:cNvGrpSpPr/>
          <p:nvPr/>
        </p:nvGrpSpPr>
        <p:grpSpPr>
          <a:xfrm>
            <a:off x="7891179" y="5534251"/>
            <a:ext cx="675378" cy="641979"/>
            <a:chOff x="1959327" y="5313425"/>
            <a:chExt cx="675378" cy="641979"/>
          </a:xfrm>
        </p:grpSpPr>
        <p:pic>
          <p:nvPicPr>
            <p:cNvPr id="3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4AFD450-2B12-19B1-C5D6-481630145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FDCA8B4-7E81-493B-2A6C-7DE6C00560DD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7E74933-5243-1927-DD82-F8E6D1D7C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350" y="2836190"/>
            <a:ext cx="3943350" cy="207645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53B1F0-52E3-86EB-5F0A-88A0AE635304}"/>
              </a:ext>
            </a:extLst>
          </p:cNvPr>
          <p:cNvSpPr/>
          <p:nvPr/>
        </p:nvSpPr>
        <p:spPr>
          <a:xfrm>
            <a:off x="9197975" y="4021295"/>
            <a:ext cx="255265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A9D55AF-0E52-73F9-06FF-B6B7F1C7210B}"/>
              </a:ext>
            </a:extLst>
          </p:cNvPr>
          <p:cNvSpPr/>
          <p:nvPr/>
        </p:nvSpPr>
        <p:spPr>
          <a:xfrm>
            <a:off x="7886799" y="3926949"/>
            <a:ext cx="1254025" cy="566455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설치시</a:t>
            </a:r>
            <a:r>
              <a:rPr lang="ko-KR" altLang="en-US" sz="1200" dirty="0">
                <a:solidFill>
                  <a:schemeClr val="tx1"/>
                </a:solidFill>
              </a:rPr>
              <a:t> 설정한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패스워드 입력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75B0CE-CE05-8EAF-D5B8-53C3A6CF263C}"/>
              </a:ext>
            </a:extLst>
          </p:cNvPr>
          <p:cNvGrpSpPr/>
          <p:nvPr/>
        </p:nvGrpSpPr>
        <p:grpSpPr>
          <a:xfrm>
            <a:off x="8738264" y="3624498"/>
            <a:ext cx="737355" cy="587472"/>
            <a:chOff x="2397912" y="5718611"/>
            <a:chExt cx="737355" cy="587472"/>
          </a:xfrm>
        </p:grpSpPr>
        <p:pic>
          <p:nvPicPr>
            <p:cNvPr id="5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4D70E60C-591C-FD21-0ACF-A0F4FAAB99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E22BED3-60F9-65E7-9C95-7D552333DB3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5C3859-95A8-CB5C-6FA0-59CC586ACF94}"/>
              </a:ext>
            </a:extLst>
          </p:cNvPr>
          <p:cNvSpPr/>
          <p:nvPr/>
        </p:nvSpPr>
        <p:spPr>
          <a:xfrm>
            <a:off x="10501544" y="4547075"/>
            <a:ext cx="608367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1AB86B-B911-F5F3-524F-0B5CF77CEE60}"/>
              </a:ext>
            </a:extLst>
          </p:cNvPr>
          <p:cNvGrpSpPr/>
          <p:nvPr/>
        </p:nvGrpSpPr>
        <p:grpSpPr>
          <a:xfrm>
            <a:off x="10783804" y="4580303"/>
            <a:ext cx="675378" cy="641979"/>
            <a:chOff x="1959327" y="5313425"/>
            <a:chExt cx="675378" cy="641979"/>
          </a:xfrm>
        </p:grpSpPr>
        <p:pic>
          <p:nvPicPr>
            <p:cNvPr id="4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C454F4C5-B94C-563E-86C6-6578FEE83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3C1F387-0B52-23D8-4E0F-C776A5E7213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925852" y="3977421"/>
            <a:ext cx="6912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1234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22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530EA1D-16C7-5019-BDFB-6145468E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44" y="2005145"/>
            <a:ext cx="6448425" cy="4467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890D2F-642A-0D56-CCF3-E73D689D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80" y="2028958"/>
            <a:ext cx="2276475" cy="44196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 Data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파일위치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1867902" y="4356641"/>
            <a:ext cx="2045598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3238122" y="4317236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E40019-3C86-F854-BB39-128B24519DA7}"/>
              </a:ext>
            </a:extLst>
          </p:cNvPr>
          <p:cNvSpPr txBox="1"/>
          <p:nvPr/>
        </p:nvSpPr>
        <p:spPr>
          <a:xfrm>
            <a:off x="674091" y="1565039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수집을 일부만 진행한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데이터베이스를 복원하여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영화리뷰의 감성분석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진행하실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BCE01C-215A-DB11-F302-381166DE0927}"/>
              </a:ext>
            </a:extLst>
          </p:cNvPr>
          <p:cNvSpPr/>
          <p:nvPr/>
        </p:nvSpPr>
        <p:spPr>
          <a:xfrm>
            <a:off x="1672681" y="6194966"/>
            <a:ext cx="1003844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FD4501-7E54-A75A-C4CF-AA7868FC7F35}"/>
              </a:ext>
            </a:extLst>
          </p:cNvPr>
          <p:cNvGrpSpPr/>
          <p:nvPr/>
        </p:nvGrpSpPr>
        <p:grpSpPr>
          <a:xfrm>
            <a:off x="2394993" y="5820931"/>
            <a:ext cx="779939" cy="551610"/>
            <a:chOff x="1854766" y="5718611"/>
            <a:chExt cx="779939" cy="551610"/>
          </a:xfrm>
        </p:grpSpPr>
        <p:pic>
          <p:nvPicPr>
            <p:cNvPr id="1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EB497FA7-81D3-5E79-A199-9AA729801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8C4DD1-656A-C019-6373-ADC91489FE3B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799F7-5F10-FE07-5947-57151DA4725B}"/>
              </a:ext>
            </a:extLst>
          </p:cNvPr>
          <p:cNvSpPr/>
          <p:nvPr/>
        </p:nvSpPr>
        <p:spPr>
          <a:xfrm>
            <a:off x="4421394" y="3011935"/>
            <a:ext cx="6097302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019410-BB4D-88A0-D105-69A84036986D}"/>
              </a:ext>
            </a:extLst>
          </p:cNvPr>
          <p:cNvGrpSpPr/>
          <p:nvPr/>
        </p:nvGrpSpPr>
        <p:grpSpPr>
          <a:xfrm>
            <a:off x="9843317" y="2972530"/>
            <a:ext cx="675378" cy="641979"/>
            <a:chOff x="1959327" y="5313425"/>
            <a:chExt cx="675378" cy="641979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DCA2733-B298-951F-71C0-D00D9A16C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F57C8EC-7B0B-D161-CBB7-2D7B504BB07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E75F57-0986-63AB-7252-5216A041D4AE}"/>
              </a:ext>
            </a:extLst>
          </p:cNvPr>
          <p:cNvSpPr/>
          <p:nvPr/>
        </p:nvSpPr>
        <p:spPr>
          <a:xfrm>
            <a:off x="9703396" y="6110137"/>
            <a:ext cx="1046846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DF22442-90F1-2721-15E3-B35B48A102E5}"/>
              </a:ext>
            </a:extLst>
          </p:cNvPr>
          <p:cNvGrpSpPr/>
          <p:nvPr/>
        </p:nvGrpSpPr>
        <p:grpSpPr>
          <a:xfrm>
            <a:off x="9368036" y="5791436"/>
            <a:ext cx="737355" cy="587472"/>
            <a:chOff x="2397912" y="5718611"/>
            <a:chExt cx="737355" cy="587472"/>
          </a:xfrm>
        </p:grpSpPr>
        <p:pic>
          <p:nvPicPr>
            <p:cNvPr id="3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25AB086-2769-5FCC-D2DC-4064745F37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2DA3A12-7266-2386-672C-9475D3B00E9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72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A58214-2D0C-323E-B509-238C1F7E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080777"/>
            <a:ext cx="6276975" cy="40195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3" y="1192505"/>
            <a:ext cx="550056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https://www.python.org/downloads/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10B03-9EFF-A07D-4091-1DA3FDDF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39"/>
          <a:stretch/>
        </p:blipFill>
        <p:spPr>
          <a:xfrm>
            <a:off x="5975995" y="2142199"/>
            <a:ext cx="5931591" cy="38671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376680" y="5009361"/>
            <a:ext cx="4400475" cy="26057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4542960" y="503120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6062246" y="5624939"/>
            <a:ext cx="2027107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마우스포인터 이미지 - 게티이미지뱅크">
            <a:extLst>
              <a:ext uri="{FF2B5EF4-FFF2-40B4-BE49-F238E27FC236}">
                <a16:creationId xmlns:a16="http://schemas.microsoft.com/office/drawing/2014/main" id="{876D1B11-D06F-9E65-CE34-168577F0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631876" y="5633762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B2963-1DCD-3014-5070-B04C38AE12F7}"/>
              </a:ext>
            </a:extLst>
          </p:cNvPr>
          <p:cNvSpPr txBox="1"/>
          <p:nvPr/>
        </p:nvSpPr>
        <p:spPr>
          <a:xfrm>
            <a:off x="5975995" y="1192505"/>
            <a:ext cx="5931591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Environment/python-3.10.6-amd64.exe</a:t>
            </a:r>
          </a:p>
        </p:txBody>
      </p:sp>
    </p:spTree>
    <p:extLst>
      <p:ext uri="{BB962C8B-B14F-4D97-AF65-F5344CB8AC3E}">
        <p14:creationId xmlns:p14="http://schemas.microsoft.com/office/powerpoint/2010/main" val="509970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6" y="1842741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825547" y="362254"/>
            <a:ext cx="105028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환경설정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정상적으로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임포트되면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테이블과 데이터를 확인하실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1542529" y="3527811"/>
            <a:ext cx="2509838" cy="100608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2475985" y="6013991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2870083" y="5639956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1229688" y="3176618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5084DF-CB29-62EC-DC3C-63CC9C3C01E5}"/>
              </a:ext>
            </a:extLst>
          </p:cNvPr>
          <p:cNvSpPr txBox="1"/>
          <p:nvPr/>
        </p:nvSpPr>
        <p:spPr>
          <a:xfrm>
            <a:off x="4595827" y="2066316"/>
            <a:ext cx="6415365" cy="381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수집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17,903row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kobis_movie_scrub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17,449row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수집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30,000row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kobis_review_scrub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25,000row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DD6881-B2DB-700B-B6C5-368F89045DC1}"/>
              </a:ext>
            </a:extLst>
          </p:cNvPr>
          <p:cNvSpPr/>
          <p:nvPr/>
        </p:nvSpPr>
        <p:spPr>
          <a:xfrm>
            <a:off x="3472929" y="3038861"/>
            <a:ext cx="467537" cy="19328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368990-E92E-95D9-B934-21A54AB88516}"/>
              </a:ext>
            </a:extLst>
          </p:cNvPr>
          <p:cNvGrpSpPr/>
          <p:nvPr/>
        </p:nvGrpSpPr>
        <p:grpSpPr>
          <a:xfrm>
            <a:off x="3052138" y="2687668"/>
            <a:ext cx="680205" cy="587472"/>
            <a:chOff x="2455062" y="5718611"/>
            <a:chExt cx="680205" cy="587472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8C04E10-6054-EC71-ECDD-362FDBE8D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3B9A13-29EF-C8E1-42EB-9C0751DB6774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823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8978B0-53D3-31F7-52B4-0B13426A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5" y="2070110"/>
            <a:ext cx="8601075" cy="37433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1341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수집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17,903row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23074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42591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68556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210049"/>
            <a:ext cx="433388" cy="461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044419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648036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47041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3F5045-7716-5168-0EA5-4F801D21209A}"/>
              </a:ext>
            </a:extLst>
          </p:cNvPr>
          <p:cNvSpPr/>
          <p:nvPr/>
        </p:nvSpPr>
        <p:spPr>
          <a:xfrm>
            <a:off x="7981950" y="2007199"/>
            <a:ext cx="1211931" cy="150304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2AF6DE-0F69-DD2F-C552-814E88A7B765}"/>
              </a:ext>
            </a:extLst>
          </p:cNvPr>
          <p:cNvGrpSpPr/>
          <p:nvPr/>
        </p:nvGrpSpPr>
        <p:grpSpPr>
          <a:xfrm>
            <a:off x="8913216" y="1940524"/>
            <a:ext cx="779939" cy="551610"/>
            <a:chOff x="1854766" y="5718611"/>
            <a:chExt cx="779939" cy="551610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4A864BC-99A5-FC62-A228-B3D2D9AF2A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AD030BF-576A-DA19-9C43-BBBE7F2A747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466A9F7-702E-9C56-CB3F-8E4EE84C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90" y="2067415"/>
            <a:ext cx="8582025" cy="372427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2574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kobis_movie_scrub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17,449row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24307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43824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69789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379558"/>
            <a:ext cx="433388" cy="29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48274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42944"/>
            <a:ext cx="433388" cy="16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210382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803976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BEE288-CDE3-27B6-5A6B-97ED364C9F4A}"/>
              </a:ext>
            </a:extLst>
          </p:cNvPr>
          <p:cNvGrpSpPr/>
          <p:nvPr/>
        </p:nvGrpSpPr>
        <p:grpSpPr>
          <a:xfrm>
            <a:off x="6901418" y="1623726"/>
            <a:ext cx="779939" cy="551610"/>
            <a:chOff x="1854766" y="5718611"/>
            <a:chExt cx="779939" cy="551610"/>
          </a:xfrm>
        </p:grpSpPr>
        <p:pic>
          <p:nvPicPr>
            <p:cNvPr id="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CB42251-96E1-33A4-0445-7EC5AD2C06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30E64BE-F75B-717B-7775-92225928F4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FE636C-A69C-A476-DC78-6EDB106A3CA7}"/>
              </a:ext>
            </a:extLst>
          </p:cNvPr>
          <p:cNvSpPr/>
          <p:nvPr/>
        </p:nvSpPr>
        <p:spPr>
          <a:xfrm>
            <a:off x="5934755" y="2067415"/>
            <a:ext cx="1253841" cy="2624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99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FD1300-A765-F8E9-DBBD-3320847A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5" y="2074476"/>
            <a:ext cx="8582025" cy="37242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79633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kobis_review_gather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수집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30,000row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31366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50883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76848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BFDF27-6715-55A8-877B-AD7BA78CF215}"/>
              </a:ext>
            </a:extLst>
          </p:cNvPr>
          <p:cNvSpPr/>
          <p:nvPr/>
        </p:nvSpPr>
        <p:spPr>
          <a:xfrm>
            <a:off x="2271714" y="4532667"/>
            <a:ext cx="433388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55333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50067"/>
            <a:ext cx="433388" cy="31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363491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3978851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4B29AD-CB23-368C-2CA1-9523FE60B1D4}"/>
              </a:ext>
            </a:extLst>
          </p:cNvPr>
          <p:cNvGrpSpPr/>
          <p:nvPr/>
        </p:nvGrpSpPr>
        <p:grpSpPr>
          <a:xfrm>
            <a:off x="6901418" y="1623726"/>
            <a:ext cx="779939" cy="551610"/>
            <a:chOff x="1854766" y="5718611"/>
            <a:chExt cx="779939" cy="551610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541B744-3B6D-51A2-4313-C8D3C5896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F620C1-4032-A4B9-22B0-78FED5C5590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94D35-A32D-390B-9332-F6423A374866}"/>
              </a:ext>
            </a:extLst>
          </p:cNvPr>
          <p:cNvSpPr/>
          <p:nvPr/>
        </p:nvSpPr>
        <p:spPr>
          <a:xfrm>
            <a:off x="5934755" y="2067415"/>
            <a:ext cx="1253841" cy="2624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3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A2A013-DE99-ADE8-01C6-FDB30EAD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54" y="2075708"/>
            <a:ext cx="8582025" cy="37242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74A6C3-97AC-C1D7-D9CF-BA8B89A9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6" y="2080866"/>
            <a:ext cx="2305050" cy="44196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DB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내용확인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[4]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kobis_review_scrub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25,000row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0E515-412D-0436-8FB7-3241337668C1}"/>
              </a:ext>
            </a:extLst>
          </p:cNvPr>
          <p:cNvSpPr/>
          <p:nvPr/>
        </p:nvSpPr>
        <p:spPr>
          <a:xfrm>
            <a:off x="409575" y="3732599"/>
            <a:ext cx="2375706" cy="9627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EE3C6-8BA0-6887-30F2-196538DC9512}"/>
              </a:ext>
            </a:extLst>
          </p:cNvPr>
          <p:cNvSpPr/>
          <p:nvPr/>
        </p:nvSpPr>
        <p:spPr>
          <a:xfrm>
            <a:off x="1285875" y="6252116"/>
            <a:ext cx="675630" cy="3007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50305-0F4A-81F1-760C-7815F2FCAD62}"/>
              </a:ext>
            </a:extLst>
          </p:cNvPr>
          <p:cNvGrpSpPr/>
          <p:nvPr/>
        </p:nvGrpSpPr>
        <p:grpSpPr>
          <a:xfrm>
            <a:off x="1679973" y="5878081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619EFB6-3D1C-F913-EDD9-2E6EF83D8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A3E54D-3B1D-A74F-D857-9E1562DDC4D8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EBD202-5F11-BB09-9AB5-6E2E6FA1F0C6}"/>
              </a:ext>
            </a:extLst>
          </p:cNvPr>
          <p:cNvSpPr/>
          <p:nvPr/>
        </p:nvSpPr>
        <p:spPr>
          <a:xfrm>
            <a:off x="3286125" y="3756566"/>
            <a:ext cx="8010526" cy="103450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ECAA7-CCB7-5C76-E953-7118166EADB1}"/>
              </a:ext>
            </a:extLst>
          </p:cNvPr>
          <p:cNvSpPr/>
          <p:nvPr/>
        </p:nvSpPr>
        <p:spPr>
          <a:xfrm>
            <a:off x="2271714" y="4035425"/>
            <a:ext cx="433388" cy="47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CF956-F75E-2078-7519-09BB72AF3B43}"/>
              </a:ext>
            </a:extLst>
          </p:cNvPr>
          <p:cNvSpPr/>
          <p:nvPr/>
        </p:nvSpPr>
        <p:spPr>
          <a:xfrm>
            <a:off x="2549851" y="4510774"/>
            <a:ext cx="180975" cy="169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191446-97F9-E7B8-3F63-53F8DFC347F3}"/>
              </a:ext>
            </a:extLst>
          </p:cNvPr>
          <p:cNvGrpSpPr/>
          <p:nvPr/>
        </p:nvGrpSpPr>
        <p:grpSpPr>
          <a:xfrm>
            <a:off x="2147938" y="4127477"/>
            <a:ext cx="680205" cy="587472"/>
            <a:chOff x="2455062" y="5718611"/>
            <a:chExt cx="680205" cy="587472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7E9C325-E726-9B13-F1AD-4091BEEC5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7BCD01E-73B0-D8F4-E631-939631FE2B52}"/>
                </a:ext>
              </a:extLst>
            </p:cNvPr>
            <p:cNvSpPr/>
            <p:nvPr/>
          </p:nvSpPr>
          <p:spPr>
            <a:xfrm>
              <a:off x="245506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74BB68-F9C4-2A0C-5816-6CCBB6F674B1}"/>
              </a:ext>
            </a:extLst>
          </p:cNvPr>
          <p:cNvGrpSpPr/>
          <p:nvPr/>
        </p:nvGrpSpPr>
        <p:grpSpPr>
          <a:xfrm>
            <a:off x="6901418" y="1623726"/>
            <a:ext cx="779939" cy="551610"/>
            <a:chOff x="1854766" y="5718611"/>
            <a:chExt cx="779939" cy="551610"/>
          </a:xfrm>
        </p:grpSpPr>
        <p:pic>
          <p:nvPicPr>
            <p:cNvPr id="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3B148B0-3850-22BE-6996-20039A1E77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98A1A05-851A-77B5-7021-0E69F603261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89917-FF1A-46B9-C8BF-075A1C2E52C0}"/>
              </a:ext>
            </a:extLst>
          </p:cNvPr>
          <p:cNvSpPr/>
          <p:nvPr/>
        </p:nvSpPr>
        <p:spPr>
          <a:xfrm>
            <a:off x="5934755" y="2067415"/>
            <a:ext cx="1253841" cy="2624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2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25797" y="9809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|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>
            <a:cxnSpLocks/>
          </p:cNvCxnSpPr>
          <p:nvPr/>
        </p:nvCxnSpPr>
        <p:spPr>
          <a:xfrm>
            <a:off x="6062133" y="1045031"/>
            <a:ext cx="0" cy="540165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559974-5DB5-711B-B2F0-8D6E8DE82507}"/>
              </a:ext>
            </a:extLst>
          </p:cNvPr>
          <p:cNvCxnSpPr/>
          <p:nvPr/>
        </p:nvCxnSpPr>
        <p:spPr>
          <a:xfrm>
            <a:off x="491409" y="10450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C3DDE1-50AD-4A9A-91C1-A3FDE7C447DB}"/>
              </a:ext>
            </a:extLst>
          </p:cNvPr>
          <p:cNvCxnSpPr/>
          <p:nvPr/>
        </p:nvCxnSpPr>
        <p:spPr>
          <a:xfrm>
            <a:off x="491409" y="14078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35694EB-A8EA-D5E3-9183-31DCF43C5D26}"/>
              </a:ext>
            </a:extLst>
          </p:cNvPr>
          <p:cNvSpPr txBox="1"/>
          <p:nvPr/>
        </p:nvSpPr>
        <p:spPr>
          <a:xfrm>
            <a:off x="6391165" y="9809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|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8F20B7-B593-4167-5013-3022461C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9" y="1542338"/>
            <a:ext cx="304800" cy="247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627892" y="1447004"/>
            <a:ext cx="5531270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scrub_main.py                   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dataScrub.py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dbProc.py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dataGather.py                   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kobis_crawling.py             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naver_review_crawling.py      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글꼴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malgun.ttf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malgunbd.ttf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stopwords.txt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F7536A-510C-F3D0-D73A-763790B3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03" y="5579349"/>
            <a:ext cx="304800" cy="2476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9311BCF-3F36-3B26-D244-FD23EF1D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7" y="3874976"/>
            <a:ext cx="304800" cy="24765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A9B506-E8D1-53DF-8B7C-4D31EE42E203}"/>
              </a:ext>
            </a:extLst>
          </p:cNvPr>
          <p:cNvCxnSpPr/>
          <p:nvPr/>
        </p:nvCxnSpPr>
        <p:spPr>
          <a:xfrm>
            <a:off x="6456777" y="10450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F8F899-90FE-A2BE-CA06-328B398E82C4}"/>
              </a:ext>
            </a:extLst>
          </p:cNvPr>
          <p:cNvCxnSpPr/>
          <p:nvPr/>
        </p:nvCxnSpPr>
        <p:spPr>
          <a:xfrm>
            <a:off x="6456777" y="14078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CBC5EEA-C728-E156-7FE2-956E309C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1947389"/>
            <a:ext cx="257175" cy="1714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67A69F-2077-BC81-FE77-F26C857B5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2277589"/>
            <a:ext cx="257175" cy="17145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7990D76-C2B3-50C4-01E3-163C475E8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2612774"/>
            <a:ext cx="257175" cy="1714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9596912-7E06-ECC0-D0F3-258B1EA8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2947959"/>
            <a:ext cx="257175" cy="17145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C18318D-2332-3BDE-7D75-93AA72C7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3283144"/>
            <a:ext cx="257175" cy="17145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7CBBBC-F297-E3E4-2787-5E9E59F2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" y="3618329"/>
            <a:ext cx="257175" cy="1714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4F7536A-510C-F3D0-D73A-763790B3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03" y="1623017"/>
            <a:ext cx="304800" cy="2476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6946717" y="1468694"/>
            <a:ext cx="5531270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백업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film_innerside_routines.sql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film_innerside_kobis_movie_gather.sql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film_innerside_kobis_movie_scrub.sql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film_innerside_naver_review_gather,sql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film_innerside_naver_review_scrub.sql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result_data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kobis_movie.csv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kobis_rank.csv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naver_review.csv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naver_review_positive.csv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naver_review_scrub.csv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chrometemp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실행시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생성되는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ko-KR" altLang="en-US" sz="1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                                           임시 파일 폴더로</a:t>
            </a:r>
            <a:r>
              <a:rPr lang="en-US" altLang="ko-KR" sz="1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E1B2D57-CC9D-0615-F5FC-86AFB4A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03" y="3601183"/>
            <a:ext cx="304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67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707D1F-632D-2640-A89C-3B51F255FFA6}"/>
              </a:ext>
            </a:extLst>
          </p:cNvPr>
          <p:cNvSpPr/>
          <p:nvPr/>
        </p:nvSpPr>
        <p:spPr>
          <a:xfrm>
            <a:off x="538566" y="38386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57B0D7-944B-DA27-58F1-B8AC284CFA1A}"/>
              </a:ext>
            </a:extLst>
          </p:cNvPr>
          <p:cNvSpPr/>
          <p:nvPr/>
        </p:nvSpPr>
        <p:spPr>
          <a:xfrm>
            <a:off x="538566" y="43339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0DE6FD-B031-F63B-9B38-14A3312D725B}"/>
              </a:ext>
            </a:extLst>
          </p:cNvPr>
          <p:cNvSpPr/>
          <p:nvPr/>
        </p:nvSpPr>
        <p:spPr>
          <a:xfrm>
            <a:off x="538566" y="48292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505EB-63BC-CF30-FCD7-3157471577AB}"/>
              </a:ext>
            </a:extLst>
          </p:cNvPr>
          <p:cNvSpPr/>
          <p:nvPr/>
        </p:nvSpPr>
        <p:spPr>
          <a:xfrm>
            <a:off x="538566" y="33433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7A946-4A99-19E2-4742-B05EE9A0D919}"/>
              </a:ext>
            </a:extLst>
          </p:cNvPr>
          <p:cNvSpPr/>
          <p:nvPr/>
        </p:nvSpPr>
        <p:spPr>
          <a:xfrm>
            <a:off x="538566" y="28480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CAB08E-1A1A-378C-724B-166192561F32}"/>
              </a:ext>
            </a:extLst>
          </p:cNvPr>
          <p:cNvSpPr/>
          <p:nvPr/>
        </p:nvSpPr>
        <p:spPr>
          <a:xfrm>
            <a:off x="538566" y="2352742"/>
            <a:ext cx="11114866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694EB-A8EA-D5E3-9183-31DCF43C5D26}"/>
              </a:ext>
            </a:extLst>
          </p:cNvPr>
          <p:cNvSpPr txBox="1"/>
          <p:nvPr/>
        </p:nvSpPr>
        <p:spPr>
          <a:xfrm>
            <a:off x="601807" y="1082578"/>
            <a:ext cx="7637318" cy="4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파일의 기능 설명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8F20B7-B593-4167-5013-3022461C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62" y="1803636"/>
            <a:ext cx="304800" cy="247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814224" y="1575902"/>
            <a:ext cx="3043402" cy="362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scrub_main.py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dataScrub.py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dbProc.py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dataGather.py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kobis_crawling.py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naver_review_crawling.py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CBC5EEA-C728-E156-7FE2-956E309C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2495106"/>
            <a:ext cx="257175" cy="17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B5664-7CFB-49E0-A334-00EFFE4BC592}"/>
              </a:ext>
            </a:extLst>
          </p:cNvPr>
          <p:cNvSpPr txBox="1"/>
          <p:nvPr/>
        </p:nvSpPr>
        <p:spPr>
          <a:xfrm>
            <a:off x="4210050" y="1575902"/>
            <a:ext cx="7443383" cy="362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실행 메뉴 선택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긍정지수 예측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과정에서의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및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과정에서의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및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71DC0D-59CD-6C2C-5B94-F1F06A49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2995168"/>
            <a:ext cx="257175" cy="1714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BC048D1-C51F-CE11-F3C7-FDDBB443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3473799"/>
            <a:ext cx="257175" cy="1714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E3AB01-A95B-671E-4D8D-49D3A03C5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3966718"/>
            <a:ext cx="257175" cy="171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F0F5E60-0A61-7BB2-C1BD-76589274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4454875"/>
            <a:ext cx="257175" cy="171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E364FE-90A8-1CBC-74EA-DA775D9D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556" y1="27778" x2="59259" y2="66667"/>
                        <a14:foregroundMark x1="70370" y1="27778" x2="74074" y2="55556"/>
                        <a14:foregroundMark x1="77778" y1="22222" x2="74074" y2="38889"/>
                        <a14:foregroundMark x1="74074" y1="22222" x2="62963" y2="22222"/>
                        <a14:foregroundMark x1="59259" y1="16667" x2="51852" y2="16667"/>
                        <a14:foregroundMark x1="51852" y1="22222" x2="55556" y2="66667"/>
                        <a14:foregroundMark x1="51852" y1="50000" x2="51852" y2="77778"/>
                        <a14:foregroundMark x1="51852" y1="83333" x2="77778" y2="83333"/>
                        <a14:foregroundMark x1="85185" y1="77778" x2="85185" y2="38889"/>
                        <a14:foregroundMark x1="85185" y1="27778" x2="8148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" y="4938269"/>
            <a:ext cx="257175" cy="17145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E3A82A-DA22-D1DC-7901-AA7BA5F8F259}"/>
              </a:ext>
            </a:extLst>
          </p:cNvPr>
          <p:cNvCxnSpPr/>
          <p:nvPr/>
        </p:nvCxnSpPr>
        <p:spPr>
          <a:xfrm>
            <a:off x="3936649" y="2352742"/>
            <a:ext cx="0" cy="2944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51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02F649B-AB4D-E618-2713-F27DA4D3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185859"/>
            <a:ext cx="3000375" cy="26574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9C6DFE1-BA12-B4B5-19A6-BEC32448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32" y="1185859"/>
            <a:ext cx="5314950" cy="4552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EA536D-8751-5453-E342-F4BDA4BCA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69" y="1478069"/>
            <a:ext cx="2466667" cy="42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E5239D-1654-3C33-BF88-D4FD5A02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445" y="2589708"/>
            <a:ext cx="4619625" cy="3743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3D23C38-1AE9-4D5C-CD58-A522D8454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075" y="4213528"/>
            <a:ext cx="4819650" cy="1562100"/>
          </a:xfrm>
          <a:prstGeom prst="rect">
            <a:avLst/>
          </a:prstGeom>
          <a:ln w="25400">
            <a:solidFill>
              <a:srgbClr val="FFDC17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 선택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832151" y="2738663"/>
            <a:ext cx="2045598" cy="3886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6045019" y="3175866"/>
            <a:ext cx="4508474" cy="5183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2202371" y="2806284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CE72859-3629-5128-0159-EEE47340CFF1}"/>
              </a:ext>
            </a:extLst>
          </p:cNvPr>
          <p:cNvGrpSpPr/>
          <p:nvPr/>
        </p:nvGrpSpPr>
        <p:grpSpPr>
          <a:xfrm>
            <a:off x="7056922" y="1731984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51AA445-5515-5F80-4C30-05AC8A1E1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B63F7C5-A74B-7900-1FDA-C20521E81514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16D31EA-EEC5-A0B8-1E5D-6F37CF07DDC9}"/>
              </a:ext>
            </a:extLst>
          </p:cNvPr>
          <p:cNvSpPr/>
          <p:nvPr/>
        </p:nvSpPr>
        <p:spPr>
          <a:xfrm>
            <a:off x="7782592" y="2135940"/>
            <a:ext cx="18915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Ctrl + Shift + 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CA3E6F-6A50-209B-6FA4-6C4263DCD8C5}"/>
              </a:ext>
            </a:extLst>
          </p:cNvPr>
          <p:cNvGrpSpPr/>
          <p:nvPr/>
        </p:nvGrpSpPr>
        <p:grpSpPr>
          <a:xfrm>
            <a:off x="7722781" y="3142019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C428D4-0640-1B05-BE10-ADD75F1EDD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EC346FB-FA80-DF42-EDEE-6C244656BD2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BA58AE-08A2-417A-BD25-64364DB11387}"/>
              </a:ext>
            </a:extLst>
          </p:cNvPr>
          <p:cNvSpPr/>
          <p:nvPr/>
        </p:nvSpPr>
        <p:spPr>
          <a:xfrm>
            <a:off x="7232786" y="5014036"/>
            <a:ext cx="4838400" cy="236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2479D0-4A4F-1C6D-2D93-8786EAAA5A44}"/>
              </a:ext>
            </a:extLst>
          </p:cNvPr>
          <p:cNvGrpSpPr/>
          <p:nvPr/>
        </p:nvGrpSpPr>
        <p:grpSpPr>
          <a:xfrm>
            <a:off x="10140094" y="4694782"/>
            <a:ext cx="779939" cy="551610"/>
            <a:chOff x="1854766" y="5718611"/>
            <a:chExt cx="779939" cy="551610"/>
          </a:xfrm>
        </p:grpSpPr>
        <p:pic>
          <p:nvPicPr>
            <p:cNvPr id="3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C7A6D3C-4208-447E-6C4A-CBF3DA769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96E9455-2E11-03D1-DF2A-8E0999720E0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68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[0]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4259" y="1170895"/>
            <a:ext cx="435279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파일 </a:t>
            </a:r>
            <a:r>
              <a:rPr lang="en-US" altLang="ko-KR" sz="1600" dirty="0"/>
              <a:t>– </a:t>
            </a:r>
            <a:r>
              <a:rPr lang="ko-KR" altLang="en-US" sz="1600" dirty="0"/>
              <a:t>폴더열기 </a:t>
            </a:r>
            <a:r>
              <a:rPr lang="en-US" altLang="ko-KR" sz="1600" dirty="0"/>
              <a:t>– </a:t>
            </a:r>
            <a:r>
              <a:rPr lang="en-US" altLang="ko-KR" sz="1600" dirty="0" err="1"/>
              <a:t>Project_code</a:t>
            </a:r>
            <a:r>
              <a:rPr lang="en-US" altLang="ko-KR" sz="1600" dirty="0"/>
              <a:t> </a:t>
            </a:r>
            <a:r>
              <a:rPr lang="ko-KR" altLang="en-US" sz="1600" dirty="0"/>
              <a:t>폴더 열기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A905F-3562-8154-BA65-D48C669F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5" y="1101849"/>
            <a:ext cx="5404051" cy="367540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731943" y="1270175"/>
            <a:ext cx="675378" cy="641979"/>
            <a:chOff x="1959327" y="5313425"/>
            <a:chExt cx="675378" cy="641979"/>
          </a:xfrm>
        </p:grpSpPr>
        <p:pic>
          <p:nvPicPr>
            <p:cNvPr id="1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538566" y="1140176"/>
            <a:ext cx="696010" cy="236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16DF8-B288-B2E9-1E71-63FD78579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" b="-1"/>
          <a:stretch/>
        </p:blipFill>
        <p:spPr>
          <a:xfrm>
            <a:off x="2280710" y="1866900"/>
            <a:ext cx="3933972" cy="45370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2546350" y="2895600"/>
            <a:ext cx="2139950" cy="20320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E72859-3629-5128-0159-EEE47340CFF1}"/>
              </a:ext>
            </a:extLst>
          </p:cNvPr>
          <p:cNvGrpSpPr/>
          <p:nvPr/>
        </p:nvGrpSpPr>
        <p:grpSpPr>
          <a:xfrm>
            <a:off x="4348611" y="3064236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51AA445-5515-5F80-4C30-05AC8A1E1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B63F7C5-A74B-7900-1FDA-C20521E81514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A46665-3F10-1D8A-3E39-8630070B66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44" b="2737"/>
          <a:stretch/>
        </p:blipFill>
        <p:spPr>
          <a:xfrm>
            <a:off x="5431962" y="2513569"/>
            <a:ext cx="5630290" cy="3153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3C0-9C33-E029-21C9-C8910F0C087F}"/>
              </a:ext>
            </a:extLst>
          </p:cNvPr>
          <p:cNvSpPr txBox="1"/>
          <p:nvPr/>
        </p:nvSpPr>
        <p:spPr>
          <a:xfrm>
            <a:off x="6719771" y="1599425"/>
            <a:ext cx="5093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D:\Team2_Project2_Result_ver1.0\Project_code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34B6-8691-8EE1-ED78-7BEDCC34E79D}"/>
              </a:ext>
            </a:extLst>
          </p:cNvPr>
          <p:cNvSpPr/>
          <p:nvPr/>
        </p:nvSpPr>
        <p:spPr>
          <a:xfrm>
            <a:off x="6214682" y="5264426"/>
            <a:ext cx="2139950" cy="20320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BB40B9-CED3-558C-1024-8B81B67AF1B4}"/>
              </a:ext>
            </a:extLst>
          </p:cNvPr>
          <p:cNvGrpSpPr/>
          <p:nvPr/>
        </p:nvGrpSpPr>
        <p:grpSpPr>
          <a:xfrm>
            <a:off x="8016943" y="5409568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023AF714-ABC9-7FF0-5B00-54E8AE3A5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ABD5E05-BC45-2C69-5E68-A24C628F251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72A4C7-A397-FEAE-BA20-BC11AF67FFD8}"/>
              </a:ext>
            </a:extLst>
          </p:cNvPr>
          <p:cNvSpPr/>
          <p:nvPr/>
        </p:nvSpPr>
        <p:spPr>
          <a:xfrm>
            <a:off x="9750286" y="5448813"/>
            <a:ext cx="655983" cy="17983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4B2052-0716-E848-A984-16C27975616C}"/>
              </a:ext>
            </a:extLst>
          </p:cNvPr>
          <p:cNvGrpSpPr/>
          <p:nvPr/>
        </p:nvGrpSpPr>
        <p:grpSpPr>
          <a:xfrm>
            <a:off x="10085044" y="5493764"/>
            <a:ext cx="675378" cy="641979"/>
            <a:chOff x="1959327" y="5313425"/>
            <a:chExt cx="675378" cy="641979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5B7455A-82BB-2707-4983-66F8EDC1BE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030F54-CCEE-8059-BEFD-08D4BF886A55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79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66EFABE-045B-57BF-7C7B-99C7F6A5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85" y="1331756"/>
            <a:ext cx="7105650" cy="1209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8746" y="4001438"/>
            <a:ext cx="535413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모든 프로그램은 실행하고자 하는 파일 선택 후</a:t>
            </a:r>
            <a:r>
              <a:rPr lang="en-US" altLang="ko-KR" sz="1600" dirty="0"/>
              <a:t> </a:t>
            </a:r>
            <a:r>
              <a:rPr lang="ko-KR" altLang="en-US" sz="1600" dirty="0"/>
              <a:t>우측 상단의 ▷ 키를 클릭하여 실행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44C176-48AB-4C57-6EAD-4F829E31E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38" y="1336357"/>
            <a:ext cx="6477008" cy="45564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711205" y="4165601"/>
            <a:ext cx="2454191" cy="2367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2662763" y="4359738"/>
            <a:ext cx="675378" cy="641979"/>
            <a:chOff x="1959327" y="5313425"/>
            <a:chExt cx="675378" cy="641979"/>
          </a:xfrm>
        </p:grpSpPr>
        <p:pic>
          <p:nvPicPr>
            <p:cNvPr id="1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E72859-3629-5128-0159-EEE47340CFF1}"/>
              </a:ext>
            </a:extLst>
          </p:cNvPr>
          <p:cNvGrpSpPr/>
          <p:nvPr/>
        </p:nvGrpSpPr>
        <p:grpSpPr>
          <a:xfrm>
            <a:off x="10827060" y="1999637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51AA445-5515-5F80-4C30-05AC8A1E1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B63F7C5-A74B-7900-1FDA-C20521E81514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10654315" y="1644624"/>
            <a:ext cx="356585" cy="46611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18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4E25A-AC43-43E2-544A-13F4C245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6343650" cy="3905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B9FA90-15C3-D1DE-5598-A8C3AE5F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9933"/>
            <a:ext cx="6343650" cy="390525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595327" y="5731114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DBE6CA-5108-51FF-A74A-65380EF22366}"/>
              </a:ext>
            </a:extLst>
          </p:cNvPr>
          <p:cNvSpPr/>
          <p:nvPr/>
        </p:nvSpPr>
        <p:spPr>
          <a:xfrm>
            <a:off x="1980258" y="5268953"/>
            <a:ext cx="1853025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C5703-E16D-1542-1F69-6F2392E2C43E}"/>
              </a:ext>
            </a:extLst>
          </p:cNvPr>
          <p:cNvSpPr/>
          <p:nvPr/>
        </p:nvSpPr>
        <p:spPr>
          <a:xfrm>
            <a:off x="2027618" y="4115347"/>
            <a:ext cx="2384362" cy="552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959327" y="531342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833283" y="4263559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3351D-B258-7B56-A18B-84B1E4467D8C}"/>
              </a:ext>
            </a:extLst>
          </p:cNvPr>
          <p:cNvSpPr/>
          <p:nvPr/>
        </p:nvSpPr>
        <p:spPr>
          <a:xfrm>
            <a:off x="7305672" y="2916820"/>
            <a:ext cx="4187987" cy="245737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39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DFBDAC-DA16-D8D4-4991-2E76AB181930}"/>
              </a:ext>
            </a:extLst>
          </p:cNvPr>
          <p:cNvSpPr/>
          <p:nvPr/>
        </p:nvSpPr>
        <p:spPr>
          <a:xfrm>
            <a:off x="6779523" y="3536851"/>
            <a:ext cx="4695238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A37030-DC85-8D47-8AA9-D8A7AC586557}"/>
              </a:ext>
            </a:extLst>
          </p:cNvPr>
          <p:cNvSpPr/>
          <p:nvPr/>
        </p:nvSpPr>
        <p:spPr>
          <a:xfrm>
            <a:off x="675859" y="3536851"/>
            <a:ext cx="4695230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658812" y="1305130"/>
            <a:ext cx="5056493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(kobis_rank.csv)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(kobis_movie.csv)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41D9-2B12-35AD-1667-CC4F488FC9FF}"/>
              </a:ext>
            </a:extLst>
          </p:cNvPr>
          <p:cNvSpPr txBox="1"/>
          <p:nvPr/>
        </p:nvSpPr>
        <p:spPr>
          <a:xfrm>
            <a:off x="541280" y="1305130"/>
            <a:ext cx="5056494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(naver_review.csv)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606F105-2AA1-5213-A2F0-CA332632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8" y="3672319"/>
            <a:ext cx="4695238" cy="18952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6E65F8-5667-B236-CC1C-3D368A13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23" y="3672319"/>
            <a:ext cx="4666667" cy="1704762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15D74E-A963-5DEA-A154-0FA09DCEBAD2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8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279737"/>
            <a:ext cx="5142856" cy="325676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58799" y="1355082"/>
            <a:ext cx="5194299" cy="4481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테이블 생성 후 데이터 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dataGather.py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생성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film_innerside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생성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kobis_movie_scrub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naver_review_gather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naver_review_scrub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3. naver_review.csv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(TABLE 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kobis_rank.csv, kobis_movie.csv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(TABLE: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kobis_movie_gather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96174" y="2427022"/>
            <a:ext cx="3732443" cy="28931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film_innerside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데이터베이스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naver_review_gather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naver_review_scrub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 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kobis_movie_gather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kobis_movie_scrub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   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spc="110" dirty="0">
                <a:solidFill>
                  <a:schemeClr val="bg1">
                    <a:lumMod val="65000"/>
                  </a:schemeClr>
                </a:solidFill>
              </a:rPr>
              <a:t>naver_review.csv</a:t>
            </a: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☞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naver_review_gather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테이블에 저장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spc="110" dirty="0">
                <a:solidFill>
                  <a:schemeClr val="bg1">
                    <a:lumMod val="65000"/>
                  </a:schemeClr>
                </a:solidFill>
              </a:rPr>
              <a:t>kobis_movie.csv</a:t>
            </a:r>
            <a:r>
              <a:rPr lang="ko-KR" altLang="en-US" sz="1400" spc="11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400" spc="11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spc="110" dirty="0">
                <a:solidFill>
                  <a:schemeClr val="bg1">
                    <a:lumMod val="65000"/>
                  </a:schemeClr>
                </a:solidFill>
              </a:rPr>
              <a:t>kobis_rank.csv</a:t>
            </a: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☞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kobis_movie_gather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테이블에 저장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04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058944"/>
            <a:ext cx="5142856" cy="40857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[4]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2" y="1169662"/>
            <a:ext cx="5650849" cy="5502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기준으로 라벨 추가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(0,1,2)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토큰화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5.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중 다음과 같은 오류 발생 시 </a:t>
            </a:r>
            <a:r>
              <a:rPr lang="en-US" altLang="ko-KR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Python3.10.6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후 재설치 요망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 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OSError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[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WinError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5]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액세스가 거부되었습니다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C82AFF-6951-9B57-E129-9E515E0B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09744"/>
            <a:ext cx="5142857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1997676"/>
            <a:ext cx="5142856" cy="41470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[5]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261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2 ]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토큰화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집합화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시퀀스 정제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백터화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EE650CB-B44E-8C9E-3511-5A5AC35B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2" y="2111976"/>
            <a:ext cx="5114286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1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1870420"/>
            <a:ext cx="5142856" cy="442666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[6]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519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3 ]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 및 검증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예외 사항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STEP2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실행하지 않으면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STEP3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실행되지 않습니다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정의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모델 컴파일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훈련과 검증 데이터 셋팅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(8:2)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 및 검증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(Epoch 15)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결과를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손실율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정확도 그래프로 확인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5.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 및 검증 재실행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(Epoch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6.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손실율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정확도 수치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7.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긍정지수 예측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8.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DEF1EC-3A9A-D33B-5D62-1E3CDF2A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1933921"/>
            <a:ext cx="5142857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435FD5-4449-C1DA-3BD3-97094CC0DCDF}"/>
              </a:ext>
            </a:extLst>
          </p:cNvPr>
          <p:cNvSpPr/>
          <p:nvPr/>
        </p:nvSpPr>
        <p:spPr>
          <a:xfrm>
            <a:off x="6489290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7F330-1810-3553-3F6F-18E405A9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37" y="1451033"/>
            <a:ext cx="4857750" cy="419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EA8B8F-68E0-4127-D5FD-46067A27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75" y="2084670"/>
            <a:ext cx="5114286" cy="3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5BC8C7-8CC3-0DE2-90A8-FE25112ED11B}"/>
              </a:ext>
            </a:extLst>
          </p:cNvPr>
          <p:cNvSpPr/>
          <p:nvPr/>
        </p:nvSpPr>
        <p:spPr>
          <a:xfrm>
            <a:off x="491408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84EA1-DEC5-6656-2FF7-56403603E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3" y="1355783"/>
            <a:ext cx="2143125" cy="447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4E80CF-1985-5A51-C7BA-8EDB697BA1AE}"/>
              </a:ext>
            </a:extLst>
          </p:cNvPr>
          <p:cNvSpPr/>
          <p:nvPr/>
        </p:nvSpPr>
        <p:spPr>
          <a:xfrm>
            <a:off x="850135" y="1781176"/>
            <a:ext cx="3350438" cy="445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3F01B-99CC-2608-9348-96101265A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" y="4016458"/>
            <a:ext cx="2938991" cy="2222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8A0BF6-3004-F382-4665-9FDBDDE57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196" y="1797606"/>
            <a:ext cx="2900934" cy="22117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[7]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006600"/>
            <a:ext cx="5142856" cy="42904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C6B6C-1950-F367-DBFD-1DD58B193E79}"/>
              </a:ext>
            </a:extLst>
          </p:cNvPr>
          <p:cNvSpPr txBox="1"/>
          <p:nvPr/>
        </p:nvSpPr>
        <p:spPr>
          <a:xfrm>
            <a:off x="419089" y="1169662"/>
            <a:ext cx="5379918" cy="224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scrub_main.py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통합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수집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DB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로딩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3.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66A09-D9B3-D067-0762-5674C1D6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0" y="2134692"/>
            <a:ext cx="5142857" cy="25333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[8]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7" y="362254"/>
            <a:ext cx="1547218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실행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817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532991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528185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189846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5813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623457" y="1678218"/>
            <a:ext cx="6945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p:pic>
        <p:nvPicPr>
          <p:cNvPr id="2" name="Picture 6" descr="영화관, 팝콘 일러스트">
            <a:extLst>
              <a:ext uri="{FF2B5EF4-FFF2-40B4-BE49-F238E27FC236}">
                <a16:creationId xmlns:a16="http://schemas.microsoft.com/office/drawing/2014/main" id="{231FF98B-2070-8912-85A9-346355595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167" b="79167" l="15000" r="86833">
                        <a14:foregroundMark x1="19000" y1="33167" x2="25833" y2="39667"/>
                        <a14:foregroundMark x1="25833" y1="39667" x2="28333" y2="40333"/>
                        <a14:foregroundMark x1="18000" y1="34833" x2="15167" y2="42833"/>
                        <a14:foregroundMark x1="15167" y1="42833" x2="15000" y2="43000"/>
                        <a14:foregroundMark x1="15000" y1="43667" x2="24167" y2="50000"/>
                        <a14:foregroundMark x1="24167" y1="50000" x2="32333" y2="51000"/>
                        <a14:foregroundMark x1="31000" y1="52500" x2="23000" y2="58167"/>
                        <a14:foregroundMark x1="22833" y1="59833" x2="26333" y2="70333"/>
                        <a14:foregroundMark x1="24667" y1="69833" x2="32833" y2="72333"/>
                        <a14:foregroundMark x1="32833" y1="72333" x2="44000" y2="72667"/>
                        <a14:foregroundMark x1="44000" y1="72667" x2="58667" y2="72333"/>
                        <a14:foregroundMark x1="74314" y1="67895" x2="80500" y2="65833"/>
                        <a14:foregroundMark x1="62000" y1="72000" x2="62926" y2="71691"/>
                        <a14:foregroundMark x1="79000" y1="51667" x2="79380" y2="52865"/>
                        <a14:foregroundMark x1="69203" y1="69463" x2="76167" y2="67000"/>
                        <a14:foregroundMark x1="62500" y1="71833" x2="63909" y2="71335"/>
                        <a14:foregroundMark x1="34833" y1="73500" x2="35167" y2="76500"/>
                        <a14:foregroundMark x1="59833" y1="77500" x2="61333" y2="79167"/>
                        <a14:foregroundMark x1="65333" y1="78333" x2="67667" y2="79000"/>
                        <a14:foregroundMark x1="69000" y1="78167" x2="70500" y2="77500"/>
                        <a14:foregroundMark x1="70333" y1="77167" x2="69667" y2="75667"/>
                        <a14:foregroundMark x1="68500" y1="75833" x2="67667" y2="76333"/>
                        <a14:foregroundMark x1="70833" y1="76667" x2="69833" y2="78333"/>
                        <a14:foregroundMark x1="71000" y1="76333" x2="69667" y2="75500"/>
                        <a14:foregroundMark x1="54500" y1="24500" x2="59000" y2="20833"/>
                        <a14:foregroundMark x1="59000" y1="20667" x2="64000" y2="19167"/>
                        <a14:foregroundMark x1="64167" y1="18833" x2="69333" y2="18167"/>
                        <a14:foregroundMark x1="69833" y1="18333" x2="74833" y2="20333"/>
                        <a14:foregroundMark x1="74667" y1="19833" x2="79000" y2="21833"/>
                        <a14:foregroundMark x1="79333" y1="22000" x2="82333" y2="24667"/>
                        <a14:foregroundMark x1="82667" y1="24667" x2="85000" y2="28333"/>
                        <a14:foregroundMark x1="85000" y1="28667" x2="86833" y2="35000"/>
                        <a14:foregroundMark x1="86667" y1="35667" x2="86833" y2="41500"/>
                        <a14:foregroundMark x1="86500" y1="42167" x2="84000" y2="47667"/>
                        <a14:foregroundMark x1="83000" y1="48167" x2="79667" y2="51500"/>
                        <a14:foregroundMark x1="70667" y1="54500" x2="70167" y2="43000"/>
                        <a14:foregroundMark x1="70167" y1="43000" x2="80833" y2="35000"/>
                        <a14:foregroundMark x1="80833" y1="35000" x2="74833" y2="27167"/>
                        <a14:foregroundMark x1="74833" y1="27167" x2="63667" y2="23333"/>
                        <a14:foregroundMark x1="63667" y1="23333" x2="63333" y2="23333"/>
                        <a14:foregroundMark x1="26500" y1="31667" x2="27000" y2="29667"/>
                        <a14:foregroundMark x1="29333" y1="29667" x2="32000" y2="28667"/>
                        <a14:foregroundMark x1="33000" y1="28167" x2="34000" y2="27667"/>
                        <a14:foregroundMark x1="33833" y1="26167" x2="33667" y2="25167"/>
                        <a14:foregroundMark x1="38667" y1="25167" x2="37167" y2="23833"/>
                        <a14:foregroundMark x1="43667" y1="22500" x2="42667" y2="22333"/>
                        <a14:foregroundMark x1="48667" y1="21500" x2="47000" y2="20167"/>
                        <a14:foregroundMark x1="50167" y1="22833" x2="48500" y2="20333"/>
                        <a14:foregroundMark x1="54333" y1="24167" x2="52500" y2="22000"/>
                        <a14:foregroundMark x1="52000" y1="21833" x2="50333" y2="22667"/>
                        <a14:foregroundMark x1="33333" y1="25333" x2="33000" y2="27500"/>
                        <a14:foregroundMark x1="32500" y1="26833" x2="30667" y2="28500"/>
                        <a14:foregroundMark x1="28333" y1="29500" x2="26000" y2="30167"/>
                        <a14:foregroundMark x1="26167" y1="31000" x2="27000" y2="33667"/>
                        <a14:foregroundMark x1="27167" y1="29500" x2="26500" y2="29833"/>
                        <a14:foregroundMark x1="85667" y1="37167" x2="81167" y2="44333"/>
                        <a14:foregroundMark x1="81167" y1="44333" x2="74500" y2="50000"/>
                        <a14:foregroundMark x1="74500" y1="50000" x2="74000" y2="50167"/>
                        <a14:foregroundMark x1="64000" y1="18833" x2="60833" y2="21333"/>
                        <a14:backgroundMark x1="81167" y1="58833" x2="79500" y2="53667"/>
                        <a14:backgroundMark x1="80167" y1="52833" x2="80333" y2="57000"/>
                        <a14:backgroundMark x1="81667" y1="56167" x2="81000" y2="57500"/>
                        <a14:backgroundMark x1="63000" y1="73000" x2="68000" y2="71667"/>
                        <a14:backgroundMark x1="62333" y1="72833" x2="63333" y2="728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7048" r="12251" b="18762"/>
          <a:stretch/>
        </p:blipFill>
        <p:spPr bwMode="auto">
          <a:xfrm>
            <a:off x="4818227" y="3065096"/>
            <a:ext cx="2395553" cy="20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8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59D291D-7792-6E4E-19D1-C293647C0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4811"/>
            <a:ext cx="6343650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59B6D-8AAB-C350-4D67-CFF35B69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0" y="1757183"/>
            <a:ext cx="6342857" cy="39047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B9884-E9BB-A08A-84CE-A478B37AA303}"/>
              </a:ext>
            </a:extLst>
          </p:cNvPr>
          <p:cNvSpPr/>
          <p:nvPr/>
        </p:nvSpPr>
        <p:spPr>
          <a:xfrm>
            <a:off x="2013266" y="4583546"/>
            <a:ext cx="4514856" cy="35480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FF2BB-AF5A-4BF7-4D0D-81AE507D5901}"/>
              </a:ext>
            </a:extLst>
          </p:cNvPr>
          <p:cNvSpPr/>
          <p:nvPr/>
        </p:nvSpPr>
        <p:spPr>
          <a:xfrm>
            <a:off x="4687747" y="5262566"/>
            <a:ext cx="1006998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0196F-1729-08A0-3361-5A8F20F79709}"/>
              </a:ext>
            </a:extLst>
          </p:cNvPr>
          <p:cNvSpPr/>
          <p:nvPr/>
        </p:nvSpPr>
        <p:spPr>
          <a:xfrm>
            <a:off x="2013266" y="2465406"/>
            <a:ext cx="3350911" cy="173215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263599" y="462801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4177" y="5262566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71081" y="4573634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C:\Python3.10.6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A0608C-D028-6C38-0FDC-6B7F39C5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" y="1686776"/>
            <a:ext cx="6343650" cy="3905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및 확인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45DEE-5D78-E321-6E22-0D3D29DE4CBC}"/>
              </a:ext>
            </a:extLst>
          </p:cNvPr>
          <p:cNvSpPr txBox="1"/>
          <p:nvPr/>
        </p:nvSpPr>
        <p:spPr>
          <a:xfrm>
            <a:off x="7252617" y="1281586"/>
            <a:ext cx="4939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 키 옆 검색창에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프롬프트를 실행하여 버전을 확인합니다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–version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301B57-5E14-07B5-D66F-480C99DE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131" y="2469028"/>
            <a:ext cx="4076700" cy="20288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B940E0-0F1C-567C-A827-977D7B179946}"/>
              </a:ext>
            </a:extLst>
          </p:cNvPr>
          <p:cNvGrpSpPr/>
          <p:nvPr/>
        </p:nvGrpSpPr>
        <p:grpSpPr>
          <a:xfrm>
            <a:off x="5569385" y="4845726"/>
            <a:ext cx="737355" cy="587472"/>
            <a:chOff x="2397912" y="5718611"/>
            <a:chExt cx="737355" cy="587472"/>
          </a:xfrm>
        </p:grpSpPr>
        <p:pic>
          <p:nvPicPr>
            <p:cNvPr id="2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087319AC-3598-7D80-3C75-E07AD7FD9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6FBEC0-9A15-BE6D-AFCB-D198BE66828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B39971B0-8578-485B-D879-7E14CE0C8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131" y="4719951"/>
            <a:ext cx="4133850" cy="15811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893162" y="540255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8890010" y="5428663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B7E8C-8C34-7A26-70FE-EED65C89E81B}"/>
              </a:ext>
            </a:extLst>
          </p:cNvPr>
          <p:cNvSpPr/>
          <p:nvPr/>
        </p:nvSpPr>
        <p:spPr>
          <a:xfrm>
            <a:off x="9568436" y="3571485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3C00C8-0820-4067-4779-CCB1961BD27F}"/>
              </a:ext>
            </a:extLst>
          </p:cNvPr>
          <p:cNvGrpSpPr/>
          <p:nvPr/>
        </p:nvGrpSpPr>
        <p:grpSpPr>
          <a:xfrm>
            <a:off x="10348630" y="3228058"/>
            <a:ext cx="779939" cy="551610"/>
            <a:chOff x="1854766" y="5718611"/>
            <a:chExt cx="779939" cy="551610"/>
          </a:xfrm>
        </p:grpSpPr>
        <p:pic>
          <p:nvPicPr>
            <p:cNvPr id="3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D2938D7D-C319-B316-06BB-B3CCEC328F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637250-5036-5406-9D79-BFADF06FB96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6FEE3C-CD7D-EE10-E48F-6116916DB41B}"/>
              </a:ext>
            </a:extLst>
          </p:cNvPr>
          <p:cNvGrpSpPr/>
          <p:nvPr/>
        </p:nvGrpSpPr>
        <p:grpSpPr>
          <a:xfrm>
            <a:off x="11130606" y="4461200"/>
            <a:ext cx="779939" cy="551610"/>
            <a:chOff x="1854766" y="5718611"/>
            <a:chExt cx="779939" cy="551610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332C428-C4F0-60A9-E652-39A8C96B37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D8CB678-7A95-9B4F-BB7A-DC0F50B5354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2B57186-AAFD-213A-DB23-C9C9FF1A96D2}"/>
              </a:ext>
            </a:extLst>
          </p:cNvPr>
          <p:cNvCxnSpPr/>
          <p:nvPr/>
        </p:nvCxnSpPr>
        <p:spPr>
          <a:xfrm>
            <a:off x="7342131" y="5807739"/>
            <a:ext cx="1188411" cy="0"/>
          </a:xfrm>
          <a:prstGeom prst="line">
            <a:avLst/>
          </a:prstGeom>
          <a:ln w="19050">
            <a:solidFill>
              <a:srgbClr val="FFDC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DDC772-CBAE-23E8-4B2F-51AF75A57DD5}"/>
              </a:ext>
            </a:extLst>
          </p:cNvPr>
          <p:cNvCxnSpPr>
            <a:cxnSpLocks/>
          </p:cNvCxnSpPr>
          <p:nvPr/>
        </p:nvCxnSpPr>
        <p:spPr>
          <a:xfrm>
            <a:off x="7115427" y="1686776"/>
            <a:ext cx="0" cy="4614325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42131" y="6366438"/>
            <a:ext cx="14512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</a:t>
            </a:r>
            <a:r>
              <a:rPr lang="en-US" altLang="ko-KR" dirty="0"/>
              <a:t> --version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1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713858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199305" y="1192505"/>
            <a:ext cx="446506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https://code.visualstudio.com</a:t>
            </a:r>
            <a:endParaRPr lang="en-US" altLang="ko-KR" sz="1600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9C6A4-995F-8B6B-F81F-744ED85527E1}"/>
              </a:ext>
            </a:extLst>
          </p:cNvPr>
          <p:cNvSpPr txBox="1"/>
          <p:nvPr/>
        </p:nvSpPr>
        <p:spPr>
          <a:xfrm>
            <a:off x="4745122" y="5128013"/>
            <a:ext cx="630820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따라서 해당하는 설치 프로그램을 다운로드 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E26CE-4F33-1281-B744-60ED67D273F5}"/>
              </a:ext>
            </a:extLst>
          </p:cNvPr>
          <p:cNvSpPr txBox="1"/>
          <p:nvPr/>
        </p:nvSpPr>
        <p:spPr>
          <a:xfrm>
            <a:off x="4733521" y="5720160"/>
            <a:ext cx="7165464" cy="397738"/>
          </a:xfrm>
          <a:prstGeom prst="rect">
            <a:avLst/>
          </a:prstGeom>
          <a:solidFill>
            <a:srgbClr val="FFDC1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 Environment/VSCodeUserSetup-x64-1.69.2.exe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14DD6-842E-A5E6-7BE5-ED258959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" r="1743"/>
          <a:stretch/>
        </p:blipFill>
        <p:spPr>
          <a:xfrm>
            <a:off x="4815068" y="2753754"/>
            <a:ext cx="7083917" cy="19050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5602153" y="4164175"/>
            <a:ext cx="6348755" cy="35764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BA58F3-D986-4484-01C0-C4F2B21D8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7" b="27142"/>
          <a:stretch/>
        </p:blipFill>
        <p:spPr>
          <a:xfrm>
            <a:off x="291832" y="1798591"/>
            <a:ext cx="3943350" cy="3434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163D45-10CE-9DAD-1E79-98890D593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6159" r="266" b="2330"/>
          <a:stretch/>
        </p:blipFill>
        <p:spPr>
          <a:xfrm>
            <a:off x="292821" y="3369961"/>
            <a:ext cx="3942362" cy="31638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D82A9-13DF-8758-F531-E1716F94A04F}"/>
              </a:ext>
            </a:extLst>
          </p:cNvPr>
          <p:cNvSpPr/>
          <p:nvPr/>
        </p:nvSpPr>
        <p:spPr>
          <a:xfrm>
            <a:off x="2974472" y="3369961"/>
            <a:ext cx="376830" cy="60188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93488A-7926-7AA1-65C9-58391BA07CBB}"/>
              </a:ext>
            </a:extLst>
          </p:cNvPr>
          <p:cNvSpPr/>
          <p:nvPr/>
        </p:nvSpPr>
        <p:spPr>
          <a:xfrm>
            <a:off x="2789277" y="4754714"/>
            <a:ext cx="376830" cy="36302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4FB15-A5FF-918B-DDD5-7DFB2745A27F}"/>
              </a:ext>
            </a:extLst>
          </p:cNvPr>
          <p:cNvSpPr txBox="1"/>
          <p:nvPr/>
        </p:nvSpPr>
        <p:spPr>
          <a:xfrm>
            <a:off x="4687752" y="1192505"/>
            <a:ext cx="596977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https://code.visualstudio.com/updates/v1_69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86268E-B418-29D9-0123-4C732A56C929}"/>
              </a:ext>
            </a:extLst>
          </p:cNvPr>
          <p:cNvCxnSpPr>
            <a:cxnSpLocks/>
          </p:cNvCxnSpPr>
          <p:nvPr/>
        </p:nvCxnSpPr>
        <p:spPr>
          <a:xfrm>
            <a:off x="4580573" y="1192505"/>
            <a:ext cx="0" cy="534128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마우스포인터 이미지 - 게티이미지뱅크">
            <a:extLst>
              <a:ext uri="{FF2B5EF4-FFF2-40B4-BE49-F238E27FC236}">
                <a16:creationId xmlns:a16="http://schemas.microsoft.com/office/drawing/2014/main" id="{5FEF75FC-2118-F7A0-A66D-A6F3392B5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229937" y="397913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마우스포인터 이미지 - 게티이미지뱅크">
            <a:extLst>
              <a:ext uri="{FF2B5EF4-FFF2-40B4-BE49-F238E27FC236}">
                <a16:creationId xmlns:a16="http://schemas.microsoft.com/office/drawing/2014/main" id="{F2667959-217D-F89C-D5E8-D1C47FD81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074626" y="3681923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마우스포인터 이미지 - 게티이미지뱅크">
            <a:extLst>
              <a:ext uri="{FF2B5EF4-FFF2-40B4-BE49-F238E27FC236}">
                <a16:creationId xmlns:a16="http://schemas.microsoft.com/office/drawing/2014/main" id="{850AF196-2055-C062-6B94-6B8735A67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016752" y="490884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B88FD6-C0CA-8003-8A88-5585760EDB3F}"/>
              </a:ext>
            </a:extLst>
          </p:cNvPr>
          <p:cNvSpPr txBox="1"/>
          <p:nvPr/>
        </p:nvSpPr>
        <p:spPr>
          <a:xfrm>
            <a:off x="4745122" y="1796766"/>
            <a:ext cx="7153863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ver1.69.2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받지 못한 경우에는 다운로드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설치파일을 다운로드 받으시면 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권장버전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ver1.69.2)</a:t>
            </a:r>
          </a:p>
        </p:txBody>
      </p:sp>
    </p:spTree>
    <p:extLst>
      <p:ext uri="{BB962C8B-B14F-4D97-AF65-F5344CB8AC3E}">
        <p14:creationId xmlns:p14="http://schemas.microsoft.com/office/powerpoint/2010/main" val="94412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3D1E26-0A4C-2756-4530-D0161733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232AA1-1842-EEAB-C66F-02CBEF217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9B31EC-053F-068A-FDC3-26455FCA9402}"/>
              </a:ext>
            </a:extLst>
          </p:cNvPr>
          <p:cNvSpPr/>
          <p:nvPr/>
        </p:nvSpPr>
        <p:spPr>
          <a:xfrm>
            <a:off x="4247907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9FA20-139E-EBF8-8FF9-079A758702BD}"/>
              </a:ext>
            </a:extLst>
          </p:cNvPr>
          <p:cNvSpPr/>
          <p:nvPr/>
        </p:nvSpPr>
        <p:spPr>
          <a:xfrm>
            <a:off x="10220444" y="5811993"/>
            <a:ext cx="902357" cy="3008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E6F0F9-3E9D-B5EE-429D-22AB3DCA756D}"/>
              </a:ext>
            </a:extLst>
          </p:cNvPr>
          <p:cNvSpPr/>
          <p:nvPr/>
        </p:nvSpPr>
        <p:spPr>
          <a:xfrm>
            <a:off x="544009" y="5254905"/>
            <a:ext cx="1364986" cy="24444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233617" y="5214747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53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3070</Words>
  <Application>Microsoft Office PowerPoint</Application>
  <PresentationFormat>와이드스크린</PresentationFormat>
  <Paragraphs>658</Paragraphs>
  <Slides>58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AppleSDGothicNeo</vt:lpstr>
      <vt:lpstr>Doppio One</vt:lpstr>
      <vt:lpstr>Noto Sans Demilight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1.1 파이썬 ver3.10.6</vt:lpstr>
      <vt:lpstr>1.1 파이썬 ver3.10.6</vt:lpstr>
      <vt:lpstr>1.1 파이썬 ver3.10.6</vt:lpstr>
      <vt:lpstr>1.1 파이썬 ver3.10.6</vt:lpstr>
      <vt:lpstr>1.2 Visual Studio Code</vt:lpstr>
      <vt:lpstr>1.2 Visual Studio Code</vt:lpstr>
      <vt:lpstr>1.2 Visual Studio Code</vt:lpstr>
      <vt:lpstr>1.2 Visual Studio Code</vt:lpstr>
      <vt:lpstr>1.3 Java JDK ver19</vt:lpstr>
      <vt:lpstr>1.3 Java JDK ver19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1.5 CUDA / Cudnn</vt:lpstr>
      <vt:lpstr>1.5 CUDA ver11.8 / Cudnn</vt:lpstr>
      <vt:lpstr>1.5 CUDA ver11.8 / Cudnn</vt:lpstr>
      <vt:lpstr>1.5 CUDA ver11.8 / Cudnn</vt:lpstr>
      <vt:lpstr>1.5 CUDA ver11.8 / Cudnn</vt:lpstr>
      <vt:lpstr>1.5 CUDA / Cudnn ver8.5.0</vt:lpstr>
      <vt:lpstr>1.5 CUDA / Cudnn ver8.5.0</vt:lpstr>
      <vt:lpstr>2.1 VS Code 확장프로그램  - [1]</vt:lpstr>
      <vt:lpstr>2.1 VS Code 확장프로그램  - [2]</vt:lpstr>
      <vt:lpstr>2.1 VS Code 확장프로그램  - [3]</vt:lpstr>
      <vt:lpstr>2.2 Java 환경변수  - [1]</vt:lpstr>
      <vt:lpstr>2.2 Java 환경변수 - [2]</vt:lpstr>
      <vt:lpstr>2.2 Java 환경변수 - [3]</vt:lpstr>
      <vt:lpstr>2.3 MySQL 환경변수</vt:lpstr>
      <vt:lpstr>2.4 MySQL Data 임포트 - [1]</vt:lpstr>
      <vt:lpstr>2.4 MySQL Data 임포트 - [2]</vt:lpstr>
      <vt:lpstr>2.4 MySQL Data 임포트 - [3]</vt:lpstr>
      <vt:lpstr>2.5 DB 테이블 내용확인 - [1]</vt:lpstr>
      <vt:lpstr>2.5 DB 테이블 내용확인 - [2]</vt:lpstr>
      <vt:lpstr>2.5 DB 테이블 내용확인 - [3]</vt:lpstr>
      <vt:lpstr>2.5 DB 테이블 내용확인 - [4]</vt:lpstr>
      <vt:lpstr>3.1 프로젝트 구조 – [1]</vt:lpstr>
      <vt:lpstr>3.1 프로젝트 구조 – [2]</vt:lpstr>
      <vt:lpstr>4.1 VS Code 인터프리터 선택</vt:lpstr>
      <vt:lpstr>4.2 실행메뉴 확인 - [0]</vt:lpstr>
      <vt:lpstr>4.2 실행메뉴 확인 - [1]</vt:lpstr>
      <vt:lpstr>4.2 실행메뉴 확인 - [2]</vt:lpstr>
      <vt:lpstr>4.2 실행메뉴 확인 - [3]</vt:lpstr>
      <vt:lpstr>4.2 실행메뉴 확인 - [4]</vt:lpstr>
      <vt:lpstr>4.2 실행메뉴 확인 - [5]</vt:lpstr>
      <vt:lpstr>4.2 실행메뉴 확인 - [6]</vt:lpstr>
      <vt:lpstr>4.2 실행메뉴 확인 - [7]</vt:lpstr>
      <vt:lpstr>4.2 실행메뉴 확인 - [8]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고청명(교학처 학생지원팀(안성))</cp:lastModifiedBy>
  <cp:revision>359</cp:revision>
  <dcterms:created xsi:type="dcterms:W3CDTF">2022-10-17T02:41:20Z</dcterms:created>
  <dcterms:modified xsi:type="dcterms:W3CDTF">2022-11-18T07:53:53Z</dcterms:modified>
</cp:coreProperties>
</file>